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al Bold" panose="020B0802020202020204" pitchFamily="34" charset="77"/>
      <p:regular r:id="rId21"/>
      <p:bold r:id="rId22"/>
    </p:embeddedFont>
    <p:embeddedFont>
      <p:font typeface="Arial Bold Italics" panose="020B0802020202090204" pitchFamily="34" charset="77"/>
      <p:regular r:id="rId23"/>
      <p:bold r:id="rId24"/>
      <p:italic r:id="rId25"/>
      <p:boldItalic r:id="rId26"/>
    </p:embeddedFont>
    <p:embeddedFont>
      <p:font typeface="Arial Italics" panose="020B0502020202090204" pitchFamily="34" charset="77"/>
      <p:regular r:id="rId27"/>
      <p:italic r:id="rId28"/>
    </p:embeddedFont>
    <p:embeddedFont>
      <p:font typeface="Arimo" panose="020B0604020202020204" pitchFamily="34" charset="0"/>
      <p:regular r:id="rId29"/>
    </p:embeddedFont>
    <p:embeddedFont>
      <p:font typeface="Canva Sans" panose="020B0503030501040103" pitchFamily="34" charset="0"/>
      <p:regular r:id="rId30"/>
    </p:embeddedFont>
    <p:embeddedFont>
      <p:font typeface="Canva Sans Bold" panose="020B0803030501040103" pitchFamily="34" charset="0"/>
      <p:regular r:id="rId31"/>
      <p:bold r:id="rId32"/>
    </p:embeddedFont>
    <p:embeddedFont>
      <p:font typeface="Canva Sans Bold Italics" panose="020B0803030501040103" pitchFamily="34" charset="0"/>
      <p:regular r:id="rId33"/>
      <p:bold r:id="rId34"/>
      <p:italic r:id="rId35"/>
      <p:boldItalic r:id="rId36"/>
    </p:embeddedFont>
    <p:embeddedFont>
      <p:font typeface="Canva Sans Italics" panose="020B0503030501040103" pitchFamily="34" charset="0"/>
      <p:regular r:id="rId37"/>
      <p:italic r:id="rId38"/>
    </p:embeddedFont>
    <p:embeddedFont>
      <p:font typeface="Inter" panose="020B0502030000000004" pitchFamily="34" charset="0"/>
      <p:regular r:id="rId39"/>
    </p:embeddedFont>
    <p:embeddedFont>
      <p:font typeface="Inter Bold" panose="020B0802030000000004" pitchFamily="34" charset="0"/>
      <p:regular r:id="rId40"/>
      <p:bold r:id="rId41"/>
    </p:embeddedFont>
    <p:embeddedFont>
      <p:font typeface="Inter Bold Italics" panose="020B0802030000000004" pitchFamily="34" charset="0"/>
      <p:regular r:id="rId42"/>
      <p:bold r:id="rId43"/>
      <p:italic r:id="rId44"/>
      <p:boldItalic r:id="rId45"/>
    </p:embeddedFont>
    <p:embeddedFont>
      <p:font typeface="Inter Italics" panose="020B0502030000000004" pitchFamily="34" charset="0"/>
      <p:regular r:id="rId46"/>
      <p: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586" autoAdjust="0"/>
  </p:normalViewPr>
  <p:slideViewPr>
    <p:cSldViewPr>
      <p:cViewPr varScale="1">
        <p:scale>
          <a:sx n="82" d="100"/>
          <a:sy n="82" d="100"/>
        </p:scale>
        <p:origin x="2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9.svg"/><Relationship Id="rId5" Type="http://schemas.openxmlformats.org/officeDocument/2006/relationships/image" Target="../media/image42.png"/><Relationship Id="rId10" Type="http://schemas.openxmlformats.org/officeDocument/2006/relationships/image" Target="../media/image18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6.svg"/><Relationship Id="rId7" Type="http://schemas.openxmlformats.org/officeDocument/2006/relationships/image" Target="../media/image1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svg"/><Relationship Id="rId7" Type="http://schemas.openxmlformats.org/officeDocument/2006/relationships/image" Target="../media/image17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9529">
            <a:off x="14843837" y="-1823551"/>
            <a:ext cx="6415799" cy="13194445"/>
          </a:xfrm>
          <a:custGeom>
            <a:avLst/>
            <a:gdLst/>
            <a:ahLst/>
            <a:cxnLst/>
            <a:rect l="l" t="t" r="r" b="b"/>
            <a:pathLst>
              <a:path w="6415799" h="13194445">
                <a:moveTo>
                  <a:pt x="0" y="0"/>
                </a:moveTo>
                <a:lnTo>
                  <a:pt x="6415799" y="0"/>
                </a:lnTo>
                <a:lnTo>
                  <a:pt x="6415799" y="13194445"/>
                </a:lnTo>
                <a:lnTo>
                  <a:pt x="0" y="1319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39529">
            <a:off x="-1603064" y="-965399"/>
            <a:ext cx="3316192" cy="6819932"/>
          </a:xfrm>
          <a:custGeom>
            <a:avLst/>
            <a:gdLst/>
            <a:ahLst/>
            <a:cxnLst/>
            <a:rect l="l" t="t" r="r" b="b"/>
            <a:pathLst>
              <a:path w="3316192" h="6819932">
                <a:moveTo>
                  <a:pt x="0" y="0"/>
                </a:moveTo>
                <a:lnTo>
                  <a:pt x="3316192" y="0"/>
                </a:lnTo>
                <a:lnTo>
                  <a:pt x="3316192" y="6819932"/>
                </a:lnTo>
                <a:lnTo>
                  <a:pt x="0" y="6819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66234" y="2444567"/>
            <a:ext cx="14553123" cy="323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19"/>
              </a:lnSpc>
              <a:spcBef>
                <a:spcPct val="0"/>
              </a:spcBef>
            </a:pPr>
            <a:r>
              <a:rPr lang="en-US" sz="9300" b="1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SPARSE PRINCIPAL COMPONENT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6234" y="6005155"/>
            <a:ext cx="789755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Hui Zou, Trevor Hastie &amp; Robert Tibshirani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4125" y="7123642"/>
            <a:ext cx="8379255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i="1">
                <a:solidFill>
                  <a:srgbClr val="001864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STA315 - Advanced Statistical Learning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i="1">
                <a:solidFill>
                  <a:srgbClr val="001864"/>
                </a:solidFill>
                <a:latin typeface="Inter Italics"/>
                <a:ea typeface="Inter Italics"/>
                <a:cs typeface="Inter Italics"/>
                <a:sym typeface="Inter Italics"/>
              </a:rPr>
              <a:t>Presented by</a:t>
            </a:r>
            <a:r>
              <a:rPr lang="en-US" sz="2999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 Mohammed Yusuf Shaikh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8938" y="1786699"/>
            <a:ext cx="10268018" cy="1424687"/>
          </a:xfrm>
          <a:custGeom>
            <a:avLst/>
            <a:gdLst/>
            <a:ahLst/>
            <a:cxnLst/>
            <a:rect l="l" t="t" r="r" b="b"/>
            <a:pathLst>
              <a:path w="10268018" h="1424687">
                <a:moveTo>
                  <a:pt x="0" y="0"/>
                </a:moveTo>
                <a:lnTo>
                  <a:pt x="10268018" y="0"/>
                </a:lnTo>
                <a:lnTo>
                  <a:pt x="10268018" y="1424688"/>
                </a:lnTo>
                <a:lnTo>
                  <a:pt x="0" y="1424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54812" y="1984662"/>
            <a:ext cx="2919179" cy="670622"/>
          </a:xfrm>
          <a:custGeom>
            <a:avLst/>
            <a:gdLst/>
            <a:ahLst/>
            <a:cxnLst/>
            <a:rect l="l" t="t" r="r" b="b"/>
            <a:pathLst>
              <a:path w="2919179" h="670622">
                <a:moveTo>
                  <a:pt x="0" y="0"/>
                </a:moveTo>
                <a:lnTo>
                  <a:pt x="2919179" y="0"/>
                </a:lnTo>
                <a:lnTo>
                  <a:pt x="2919179" y="670622"/>
                </a:lnTo>
                <a:lnTo>
                  <a:pt x="0" y="670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576237" y="1828636"/>
            <a:ext cx="1589004" cy="982673"/>
          </a:xfrm>
          <a:custGeom>
            <a:avLst/>
            <a:gdLst/>
            <a:ahLst/>
            <a:cxnLst/>
            <a:rect l="l" t="t" r="r" b="b"/>
            <a:pathLst>
              <a:path w="1589004" h="982673">
                <a:moveTo>
                  <a:pt x="0" y="0"/>
                </a:moveTo>
                <a:lnTo>
                  <a:pt x="1589003" y="0"/>
                </a:lnTo>
                <a:lnTo>
                  <a:pt x="1589003" y="982673"/>
                </a:lnTo>
                <a:lnTo>
                  <a:pt x="0" y="982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008716" y="6912109"/>
            <a:ext cx="5746097" cy="3090176"/>
          </a:xfrm>
          <a:custGeom>
            <a:avLst/>
            <a:gdLst/>
            <a:ahLst/>
            <a:cxnLst/>
            <a:rect l="l" t="t" r="r" b="b"/>
            <a:pathLst>
              <a:path w="5746097" h="3090176">
                <a:moveTo>
                  <a:pt x="0" y="0"/>
                </a:moveTo>
                <a:lnTo>
                  <a:pt x="5746096" y="0"/>
                </a:lnTo>
                <a:lnTo>
                  <a:pt x="5746096" y="3090176"/>
                </a:lnTo>
                <a:lnTo>
                  <a:pt x="0" y="3090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016" b="-60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16130" y="3282127"/>
            <a:ext cx="16370738" cy="458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775" lvl="1" indent="-389388" algn="l">
              <a:lnSpc>
                <a:spcPts val="5049"/>
              </a:lnSpc>
              <a:buFont typeface="Arial"/>
              <a:buChar char="•"/>
            </a:pPr>
            <a:r>
              <a:rPr lang="en-US" sz="36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 L1 Penalty</a:t>
            </a:r>
          </a:p>
          <a:p>
            <a:pPr marL="778775" lvl="1" indent="-389388" algn="l">
              <a:lnSpc>
                <a:spcPts val="5049"/>
              </a:lnSpc>
              <a:buFont typeface="Arial"/>
              <a:buChar char="•"/>
            </a:pPr>
            <a:r>
              <a:rPr lang="en-US" sz="36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called </a:t>
            </a:r>
            <a:r>
              <a:rPr lang="en-US" sz="360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Naive Elastic Net</a:t>
            </a:r>
            <a:r>
              <a:rPr lang="en-US" sz="36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differs from elastic net by scaling factor </a:t>
            </a:r>
            <a:r>
              <a:rPr lang="en-US" sz="360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(1+λ) </a:t>
            </a:r>
          </a:p>
          <a:p>
            <a:pPr marL="778775" lvl="1" indent="-389388" algn="l">
              <a:lnSpc>
                <a:spcPts val="5049"/>
              </a:lnSpc>
              <a:buFont typeface="Arial"/>
              <a:buChar char="•"/>
            </a:pPr>
            <a:r>
              <a:rPr lang="en-US" sz="36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large enough λ1 → gives sparse β, and thus sparse V</a:t>
            </a:r>
            <a:r>
              <a:rPr lang="en-US" sz="3607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i</a:t>
            </a:r>
          </a:p>
          <a:p>
            <a:pPr marL="778775" lvl="1" indent="-389388" algn="l">
              <a:lnSpc>
                <a:spcPts val="5049"/>
              </a:lnSpc>
              <a:buFont typeface="Arial"/>
              <a:buChar char="•"/>
            </a:pPr>
            <a:r>
              <a:rPr lang="en-US" sz="36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flexible and efficient way to obtain sparse approximation</a:t>
            </a:r>
          </a:p>
          <a:p>
            <a:pPr algn="l">
              <a:lnSpc>
                <a:spcPts val="5609"/>
              </a:lnSpc>
            </a:pPr>
            <a:endParaRPr lang="en-US" sz="36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049"/>
              </a:lnSpc>
            </a:pPr>
            <a:endParaRPr lang="en-US" sz="36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Freeform 7"/>
          <p:cNvSpPr/>
          <p:nvPr/>
        </p:nvSpPr>
        <p:spPr>
          <a:xfrm rot="1671104">
            <a:off x="14662725" y="7337894"/>
            <a:ext cx="2934644" cy="1995558"/>
          </a:xfrm>
          <a:custGeom>
            <a:avLst/>
            <a:gdLst/>
            <a:ahLst/>
            <a:cxnLst/>
            <a:rect l="l" t="t" r="r" b="b"/>
            <a:pathLst>
              <a:path w="2934644" h="1995558">
                <a:moveTo>
                  <a:pt x="0" y="0"/>
                </a:moveTo>
                <a:lnTo>
                  <a:pt x="2934644" y="0"/>
                </a:lnTo>
                <a:lnTo>
                  <a:pt x="2934644" y="1995558"/>
                </a:lnTo>
                <a:lnTo>
                  <a:pt x="0" y="1995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702106" y="8297573"/>
            <a:ext cx="158963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2112000" y="8354723"/>
            <a:ext cx="189736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918637" y="-276131"/>
            <a:ext cx="7315200" cy="1066800"/>
          </a:xfrm>
          <a:custGeom>
            <a:avLst/>
            <a:gdLst/>
            <a:ahLst/>
            <a:cxnLst/>
            <a:rect l="l" t="t" r="r" b="b"/>
            <a:pathLst>
              <a:path w="7315200" h="1066800">
                <a:moveTo>
                  <a:pt x="0" y="0"/>
                </a:moveTo>
                <a:lnTo>
                  <a:pt x="7315200" y="0"/>
                </a:lnTo>
                <a:lnTo>
                  <a:pt x="73152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3744879" y="-793687"/>
            <a:ext cx="7315200" cy="1426464"/>
          </a:xfrm>
          <a:custGeom>
            <a:avLst/>
            <a:gdLst/>
            <a:ahLst/>
            <a:cxnLst/>
            <a:rect l="l" t="t" r="r" b="b"/>
            <a:pathLst>
              <a:path w="7315200" h="1426464">
                <a:moveTo>
                  <a:pt x="0" y="0"/>
                </a:moveTo>
                <a:lnTo>
                  <a:pt x="7315200" y="0"/>
                </a:lnTo>
                <a:lnTo>
                  <a:pt x="7315200" y="1426464"/>
                </a:lnTo>
                <a:lnTo>
                  <a:pt x="0" y="1426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733487" y="537527"/>
            <a:ext cx="81915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Adding Lasso for Sparsity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17360" y="2093278"/>
            <a:ext cx="117919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Where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8938" y="6815800"/>
            <a:ext cx="2963168" cy="283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Two Stage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28482" y="7973073"/>
            <a:ext cx="1846977" cy="87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1"/>
              </a:lnSpc>
            </a:pPr>
            <a:r>
              <a:rPr lang="en-US" sz="237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Find PCA 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19833" y="7772032"/>
            <a:ext cx="2195054" cy="129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238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Use Theorem for Sparse Approximation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1269" y="2025639"/>
            <a:ext cx="9640866" cy="2349961"/>
          </a:xfrm>
          <a:custGeom>
            <a:avLst/>
            <a:gdLst/>
            <a:ahLst/>
            <a:cxnLst/>
            <a:rect l="l" t="t" r="r" b="b"/>
            <a:pathLst>
              <a:path w="9640866" h="2349961">
                <a:moveTo>
                  <a:pt x="0" y="0"/>
                </a:moveTo>
                <a:lnTo>
                  <a:pt x="9640866" y="0"/>
                </a:lnTo>
                <a:lnTo>
                  <a:pt x="9640866" y="2349961"/>
                </a:lnTo>
                <a:lnTo>
                  <a:pt x="0" y="234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1639" y="474870"/>
            <a:ext cx="1279259" cy="1279259"/>
          </a:xfrm>
          <a:custGeom>
            <a:avLst/>
            <a:gdLst/>
            <a:ahLst/>
            <a:cxnLst/>
            <a:rect l="l" t="t" r="r" b="b"/>
            <a:pathLst>
              <a:path w="1279259" h="1279259">
                <a:moveTo>
                  <a:pt x="0" y="0"/>
                </a:moveTo>
                <a:lnTo>
                  <a:pt x="1279259" y="0"/>
                </a:lnTo>
                <a:lnTo>
                  <a:pt x="1279259" y="1279259"/>
                </a:lnTo>
                <a:lnTo>
                  <a:pt x="0" y="12792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92135" y="2027996"/>
            <a:ext cx="1492224" cy="616977"/>
          </a:xfrm>
          <a:custGeom>
            <a:avLst/>
            <a:gdLst/>
            <a:ahLst/>
            <a:cxnLst/>
            <a:rect l="l" t="t" r="r" b="b"/>
            <a:pathLst>
              <a:path w="1492224" h="616977">
                <a:moveTo>
                  <a:pt x="0" y="0"/>
                </a:moveTo>
                <a:lnTo>
                  <a:pt x="1492224" y="0"/>
                </a:lnTo>
                <a:lnTo>
                  <a:pt x="1492224" y="616978"/>
                </a:lnTo>
                <a:lnTo>
                  <a:pt x="0" y="616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92135" y="2921199"/>
            <a:ext cx="1621186" cy="651505"/>
          </a:xfrm>
          <a:custGeom>
            <a:avLst/>
            <a:gdLst/>
            <a:ahLst/>
            <a:cxnLst/>
            <a:rect l="l" t="t" r="r" b="b"/>
            <a:pathLst>
              <a:path w="1621186" h="651505">
                <a:moveTo>
                  <a:pt x="0" y="0"/>
                </a:moveTo>
                <a:lnTo>
                  <a:pt x="1621186" y="0"/>
                </a:lnTo>
                <a:lnTo>
                  <a:pt x="1621186" y="651505"/>
                </a:lnTo>
                <a:lnTo>
                  <a:pt x="0" y="6515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340102" y="7633041"/>
            <a:ext cx="1425750" cy="2396218"/>
          </a:xfrm>
          <a:custGeom>
            <a:avLst/>
            <a:gdLst/>
            <a:ahLst/>
            <a:cxnLst/>
            <a:rect l="l" t="t" r="r" b="b"/>
            <a:pathLst>
              <a:path w="1425750" h="2396218">
                <a:moveTo>
                  <a:pt x="0" y="0"/>
                </a:moveTo>
                <a:lnTo>
                  <a:pt x="1425750" y="0"/>
                </a:lnTo>
                <a:lnTo>
                  <a:pt x="1425750" y="2396218"/>
                </a:lnTo>
                <a:lnTo>
                  <a:pt x="0" y="2396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866224" y="2922982"/>
            <a:ext cx="418512" cy="317054"/>
          </a:xfrm>
          <a:custGeom>
            <a:avLst/>
            <a:gdLst/>
            <a:ahLst/>
            <a:cxnLst/>
            <a:rect l="l" t="t" r="r" b="b"/>
            <a:pathLst>
              <a:path w="418512" h="317054">
                <a:moveTo>
                  <a:pt x="0" y="0"/>
                </a:moveTo>
                <a:lnTo>
                  <a:pt x="418512" y="0"/>
                </a:lnTo>
                <a:lnTo>
                  <a:pt x="418512" y="317054"/>
                </a:lnTo>
                <a:lnTo>
                  <a:pt x="0" y="3170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390898" y="9358138"/>
            <a:ext cx="904333" cy="545489"/>
            <a:chOff x="0" y="0"/>
            <a:chExt cx="238178" cy="1436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178" cy="143668"/>
            </a:xfrm>
            <a:custGeom>
              <a:avLst/>
              <a:gdLst/>
              <a:ahLst/>
              <a:cxnLst/>
              <a:rect l="l" t="t" r="r" b="b"/>
              <a:pathLst>
                <a:path w="238178" h="143668">
                  <a:moveTo>
                    <a:pt x="0" y="0"/>
                  </a:moveTo>
                  <a:lnTo>
                    <a:pt x="238178" y="0"/>
                  </a:lnTo>
                  <a:lnTo>
                    <a:pt x="238178" y="143668"/>
                  </a:lnTo>
                  <a:lnTo>
                    <a:pt x="0" y="143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238178" cy="25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51269" y="3867862"/>
            <a:ext cx="12889386" cy="6815263"/>
          </a:xfrm>
          <a:custGeom>
            <a:avLst/>
            <a:gdLst/>
            <a:ahLst/>
            <a:cxnLst/>
            <a:rect l="l" t="t" r="r" b="b"/>
            <a:pathLst>
              <a:path w="12889386" h="6815263">
                <a:moveTo>
                  <a:pt x="0" y="0"/>
                </a:moveTo>
                <a:lnTo>
                  <a:pt x="12889385" y="0"/>
                </a:lnTo>
                <a:lnTo>
                  <a:pt x="12889385" y="6815263"/>
                </a:lnTo>
                <a:lnTo>
                  <a:pt x="0" y="68152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80424" y="352691"/>
            <a:ext cx="15909875" cy="1344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66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SPCA – Criterion and Algorithm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13321" y="2092888"/>
            <a:ext cx="5240712" cy="39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0"/>
              </a:lnSpc>
              <a:spcBef>
                <a:spcPct val="0"/>
              </a:spcBef>
            </a:pPr>
            <a:r>
              <a:rPr lang="en-US" sz="194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Orthonormal matrix of projection directions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18588" y="2827732"/>
            <a:ext cx="9448418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1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Matrix of sparse loadings (    )</a:t>
            </a:r>
          </a:p>
          <a:p>
            <a:pPr algn="l">
              <a:lnSpc>
                <a:spcPts val="2925"/>
              </a:lnSpc>
              <a:spcBef>
                <a:spcPct val="0"/>
              </a:spcBef>
            </a:pPr>
            <a:r>
              <a:rPr lang="en-US" sz="1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Determines which variables influence each component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56712" y="2498023"/>
            <a:ext cx="11523237" cy="384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</a:t>
            </a:r>
          </a:p>
          <a:p>
            <a:pPr marL="616584" lvl="1" indent="-308292" algn="l">
              <a:lnSpc>
                <a:spcPts val="4283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Produces sparse loadings → easier to identify important variables</a:t>
            </a:r>
          </a:p>
          <a:p>
            <a:pPr marL="616584" lvl="1" indent="-308292" algn="l">
              <a:lnSpc>
                <a:spcPts val="4283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 Reduction, retains most variance using fewer variables</a:t>
            </a:r>
          </a:p>
          <a:p>
            <a:pPr marL="616584" lvl="1" indent="-308292" algn="l">
              <a:lnSpc>
                <a:spcPts val="4283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Flexibility: Controls sparsity via tuning (lasso) and stability via ridge</a:t>
            </a:r>
          </a:p>
          <a:p>
            <a:pPr marL="616584" lvl="1" indent="-308292" algn="l">
              <a:lnSpc>
                <a:spcPts val="4283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 Algorithms: Solved via alternating updates + Elastic Net</a:t>
            </a:r>
          </a:p>
          <a:p>
            <a:pPr marL="616584" lvl="1" indent="-308292" algn="l">
              <a:lnSpc>
                <a:spcPts val="4283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Extends PCA: Reduces to standard PCA when sparsity penalty → 0</a:t>
            </a:r>
          </a:p>
          <a:p>
            <a:pPr marL="616584" lvl="1" indent="-308292" algn="l">
              <a:lnSpc>
                <a:spcPts val="4283"/>
              </a:lnSpc>
              <a:spcBef>
                <a:spcPct val="0"/>
              </a:spcBef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suited for High-Dimensional Data</a:t>
            </a:r>
          </a:p>
        </p:txBody>
      </p:sp>
      <p:sp>
        <p:nvSpPr>
          <p:cNvPr id="3" name="Freeform 3"/>
          <p:cNvSpPr/>
          <p:nvPr/>
        </p:nvSpPr>
        <p:spPr>
          <a:xfrm>
            <a:off x="14169009" y="700871"/>
            <a:ext cx="3090291" cy="2951228"/>
          </a:xfrm>
          <a:custGeom>
            <a:avLst/>
            <a:gdLst/>
            <a:ahLst/>
            <a:cxnLst/>
            <a:rect l="l" t="t" r="r" b="b"/>
            <a:pathLst>
              <a:path w="3090291" h="2951228">
                <a:moveTo>
                  <a:pt x="0" y="0"/>
                </a:moveTo>
                <a:lnTo>
                  <a:pt x="3090291" y="0"/>
                </a:lnTo>
                <a:lnTo>
                  <a:pt x="3090291" y="2951228"/>
                </a:lnTo>
                <a:lnTo>
                  <a:pt x="0" y="295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891" y="7435281"/>
            <a:ext cx="1234440" cy="4114800"/>
          </a:xfrm>
          <a:custGeom>
            <a:avLst/>
            <a:gdLst/>
            <a:ahLst/>
            <a:cxnLst/>
            <a:rect l="l" t="t" r="r" b="b"/>
            <a:pathLst>
              <a:path w="1234440" h="4114800">
                <a:moveTo>
                  <a:pt x="0" y="0"/>
                </a:moveTo>
                <a:lnTo>
                  <a:pt x="1234440" y="0"/>
                </a:lnTo>
                <a:lnTo>
                  <a:pt x="1234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760474" y="-713232"/>
            <a:ext cx="7330864" cy="1426464"/>
          </a:xfrm>
          <a:custGeom>
            <a:avLst/>
            <a:gdLst/>
            <a:ahLst/>
            <a:cxnLst/>
            <a:rect l="l" t="t" r="r" b="b"/>
            <a:pathLst>
              <a:path w="7330864" h="1426464">
                <a:moveTo>
                  <a:pt x="0" y="0"/>
                </a:moveTo>
                <a:lnTo>
                  <a:pt x="7330864" y="0"/>
                </a:lnTo>
                <a:lnTo>
                  <a:pt x="7330864" y="1426464"/>
                </a:lnTo>
                <a:lnTo>
                  <a:pt x="0" y="14264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012547" y="8870654"/>
            <a:ext cx="2998660" cy="4114800"/>
          </a:xfrm>
          <a:custGeom>
            <a:avLst/>
            <a:gdLst/>
            <a:ahLst/>
            <a:cxnLst/>
            <a:rect l="l" t="t" r="r" b="b"/>
            <a:pathLst>
              <a:path w="2998660" h="4114800">
                <a:moveTo>
                  <a:pt x="0" y="0"/>
                </a:moveTo>
                <a:lnTo>
                  <a:pt x="2998660" y="0"/>
                </a:lnTo>
                <a:lnTo>
                  <a:pt x="299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56712" y="6548056"/>
            <a:ext cx="12472243" cy="274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28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</a:p>
          <a:p>
            <a:pPr marL="617473" lvl="1" indent="-308737" algn="l">
              <a:lnSpc>
                <a:spcPts val="4289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of Orthogonality: Sparse PCs are not guaranteed to be uncorrelated</a:t>
            </a:r>
          </a:p>
          <a:p>
            <a:pPr marL="617473" lvl="1" indent="-308737" algn="l">
              <a:lnSpc>
                <a:spcPts val="4289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careful choice of λ and λ₁,j</a:t>
            </a:r>
          </a:p>
          <a:p>
            <a:pPr marL="617473" lvl="1" indent="-308737" algn="l">
              <a:lnSpc>
                <a:spcPts val="4289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Conceptually and computationally more involved than PCA</a:t>
            </a:r>
          </a:p>
          <a:p>
            <a:pPr algn="l">
              <a:lnSpc>
                <a:spcPts val="4289"/>
              </a:lnSpc>
              <a:spcBef>
                <a:spcPct val="0"/>
              </a:spcBef>
            </a:pPr>
            <a:endParaRPr lang="en-US" sz="285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54331" y="529421"/>
            <a:ext cx="1152323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SPCA: Pros &amp; Cons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73757" y="3801589"/>
            <a:ext cx="4285543" cy="2683822"/>
          </a:xfrm>
          <a:custGeom>
            <a:avLst/>
            <a:gdLst/>
            <a:ahLst/>
            <a:cxnLst/>
            <a:rect l="l" t="t" r="r" b="b"/>
            <a:pathLst>
              <a:path w="4285543" h="2683822">
                <a:moveTo>
                  <a:pt x="0" y="0"/>
                </a:moveTo>
                <a:lnTo>
                  <a:pt x="4285543" y="0"/>
                </a:lnTo>
                <a:lnTo>
                  <a:pt x="4285543" y="2683822"/>
                </a:lnTo>
                <a:lnTo>
                  <a:pt x="0" y="2683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381365" y="9573768"/>
            <a:ext cx="7315200" cy="1426464"/>
          </a:xfrm>
          <a:custGeom>
            <a:avLst/>
            <a:gdLst/>
            <a:ahLst/>
            <a:cxnLst/>
            <a:rect l="l" t="t" r="r" b="b"/>
            <a:pathLst>
              <a:path w="7315200" h="1426464">
                <a:moveTo>
                  <a:pt x="0" y="0"/>
                </a:moveTo>
                <a:lnTo>
                  <a:pt x="7315200" y="0"/>
                </a:lnTo>
                <a:lnTo>
                  <a:pt x="7315200" y="1426464"/>
                </a:lnTo>
                <a:lnTo>
                  <a:pt x="0" y="142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90645" y="8124260"/>
            <a:ext cx="3394710" cy="4114800"/>
          </a:xfrm>
          <a:custGeom>
            <a:avLst/>
            <a:gdLst/>
            <a:ahLst/>
            <a:cxnLst/>
            <a:rect l="l" t="t" r="r" b="b"/>
            <a:pathLst>
              <a:path w="3394710" h="4114800">
                <a:moveTo>
                  <a:pt x="0" y="0"/>
                </a:moveTo>
                <a:lnTo>
                  <a:pt x="3394710" y="0"/>
                </a:lnTo>
                <a:lnTo>
                  <a:pt x="3394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56663" y="3640837"/>
            <a:ext cx="5532549" cy="1281734"/>
          </a:xfrm>
          <a:custGeom>
            <a:avLst/>
            <a:gdLst/>
            <a:ahLst/>
            <a:cxnLst/>
            <a:rect l="l" t="t" r="r" b="b"/>
            <a:pathLst>
              <a:path w="5532549" h="1281734">
                <a:moveTo>
                  <a:pt x="0" y="0"/>
                </a:moveTo>
                <a:lnTo>
                  <a:pt x="5532549" y="0"/>
                </a:lnTo>
                <a:lnTo>
                  <a:pt x="5532549" y="1281734"/>
                </a:lnTo>
                <a:lnTo>
                  <a:pt x="0" y="12817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76235" y="518728"/>
            <a:ext cx="15735530" cy="135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8"/>
              </a:lnSpc>
            </a:pPr>
            <a:r>
              <a:rPr lang="en-US" sz="7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Adjusted Total Variance in SPCA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480309"/>
            <a:ext cx="16323143" cy="55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2"/>
              </a:lnSpc>
            </a:pPr>
            <a:r>
              <a:rPr lang="en-US" sz="324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Issue</a:t>
            </a:r>
            <a:r>
              <a:rPr lang="en-US" sz="32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In SPCA, PCs may be correlated, so it overestimates true variance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249070"/>
            <a:ext cx="11684245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Use adjusted total variance, corrects for overestimation due to correlated components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Using </a:t>
            </a: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QR decomposition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3399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Z = QR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where </a:t>
            </a:r>
            <a:r>
              <a:rPr lang="en-US" sz="3399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Q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orthonormal, </a:t>
            </a:r>
            <a:r>
              <a:rPr lang="en-US" sz="3399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upper-triangular.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008" y="-607892"/>
            <a:ext cx="7315200" cy="1426464"/>
          </a:xfrm>
          <a:custGeom>
            <a:avLst/>
            <a:gdLst/>
            <a:ahLst/>
            <a:cxnLst/>
            <a:rect l="l" t="t" r="r" b="b"/>
            <a:pathLst>
              <a:path w="7315200" h="1426464">
                <a:moveTo>
                  <a:pt x="0" y="0"/>
                </a:moveTo>
                <a:lnTo>
                  <a:pt x="7315200" y="0"/>
                </a:lnTo>
                <a:lnTo>
                  <a:pt x="7315200" y="1426464"/>
                </a:lnTo>
                <a:lnTo>
                  <a:pt x="0" y="142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9750" y="1704908"/>
            <a:ext cx="7555936" cy="4495782"/>
          </a:xfrm>
          <a:custGeom>
            <a:avLst/>
            <a:gdLst/>
            <a:ahLst/>
            <a:cxnLst/>
            <a:rect l="l" t="t" r="r" b="b"/>
            <a:pathLst>
              <a:path w="7555936" h="4495782">
                <a:moveTo>
                  <a:pt x="0" y="0"/>
                </a:moveTo>
                <a:lnTo>
                  <a:pt x="7555935" y="0"/>
                </a:lnTo>
                <a:lnTo>
                  <a:pt x="7555935" y="4495781"/>
                </a:lnTo>
                <a:lnTo>
                  <a:pt x="0" y="4495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710247" y="5188045"/>
            <a:ext cx="7897889" cy="5143500"/>
          </a:xfrm>
          <a:custGeom>
            <a:avLst/>
            <a:gdLst/>
            <a:ahLst/>
            <a:cxnLst/>
            <a:rect l="l" t="t" r="r" b="b"/>
            <a:pathLst>
              <a:path w="7897889" h="5143500">
                <a:moveTo>
                  <a:pt x="0" y="0"/>
                </a:moveTo>
                <a:lnTo>
                  <a:pt x="7897889" y="0"/>
                </a:lnTo>
                <a:lnTo>
                  <a:pt x="789788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187366" y="7086514"/>
            <a:ext cx="4242062" cy="4114800"/>
          </a:xfrm>
          <a:custGeom>
            <a:avLst/>
            <a:gdLst/>
            <a:ahLst/>
            <a:cxnLst/>
            <a:rect l="l" t="t" r="r" b="b"/>
            <a:pathLst>
              <a:path w="4242062" h="4114800">
                <a:moveTo>
                  <a:pt x="0" y="0"/>
                </a:moveTo>
                <a:lnTo>
                  <a:pt x="4242062" y="0"/>
                </a:lnTo>
                <a:lnTo>
                  <a:pt x="4242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70846" y="432752"/>
            <a:ext cx="10946309" cy="88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Pitprops Dataset Example – Tables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7525" y="2815050"/>
            <a:ext cx="387459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PCA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73350" y="6991775"/>
            <a:ext cx="387459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SCoTLASS Results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15138269" y="-1204500"/>
            <a:ext cx="4242062" cy="4114800"/>
          </a:xfrm>
          <a:custGeom>
            <a:avLst/>
            <a:gdLst/>
            <a:ahLst/>
            <a:cxnLst/>
            <a:rect l="l" t="t" r="r" b="b"/>
            <a:pathLst>
              <a:path w="4242062" h="4114800">
                <a:moveTo>
                  <a:pt x="0" y="0"/>
                </a:moveTo>
                <a:lnTo>
                  <a:pt x="4242062" y="0"/>
                </a:lnTo>
                <a:lnTo>
                  <a:pt x="4242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008" y="-607892"/>
            <a:ext cx="7315200" cy="1426464"/>
          </a:xfrm>
          <a:custGeom>
            <a:avLst/>
            <a:gdLst/>
            <a:ahLst/>
            <a:cxnLst/>
            <a:rect l="l" t="t" r="r" b="b"/>
            <a:pathLst>
              <a:path w="7315200" h="1426464">
                <a:moveTo>
                  <a:pt x="0" y="0"/>
                </a:moveTo>
                <a:lnTo>
                  <a:pt x="7315200" y="0"/>
                </a:lnTo>
                <a:lnTo>
                  <a:pt x="7315200" y="1426464"/>
                </a:lnTo>
                <a:lnTo>
                  <a:pt x="0" y="142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87366" y="7086514"/>
            <a:ext cx="4242062" cy="4114800"/>
          </a:xfrm>
          <a:custGeom>
            <a:avLst/>
            <a:gdLst/>
            <a:ahLst/>
            <a:cxnLst/>
            <a:rect l="l" t="t" r="r" b="b"/>
            <a:pathLst>
              <a:path w="4242062" h="4114800">
                <a:moveTo>
                  <a:pt x="0" y="0"/>
                </a:moveTo>
                <a:lnTo>
                  <a:pt x="4242062" y="0"/>
                </a:lnTo>
                <a:lnTo>
                  <a:pt x="4242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5138269" y="-1204500"/>
            <a:ext cx="4242062" cy="4114800"/>
          </a:xfrm>
          <a:custGeom>
            <a:avLst/>
            <a:gdLst/>
            <a:ahLst/>
            <a:cxnLst/>
            <a:rect l="l" t="t" r="r" b="b"/>
            <a:pathLst>
              <a:path w="4242062" h="4114800">
                <a:moveTo>
                  <a:pt x="0" y="0"/>
                </a:moveTo>
                <a:lnTo>
                  <a:pt x="4242062" y="0"/>
                </a:lnTo>
                <a:lnTo>
                  <a:pt x="4242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235003" y="3253133"/>
            <a:ext cx="11301259" cy="5890781"/>
          </a:xfrm>
          <a:custGeom>
            <a:avLst/>
            <a:gdLst/>
            <a:ahLst/>
            <a:cxnLst/>
            <a:rect l="l" t="t" r="r" b="b"/>
            <a:pathLst>
              <a:path w="11301259" h="5890781">
                <a:moveTo>
                  <a:pt x="0" y="0"/>
                </a:moveTo>
                <a:lnTo>
                  <a:pt x="11301259" y="0"/>
                </a:lnTo>
                <a:lnTo>
                  <a:pt x="11301259" y="5890781"/>
                </a:lnTo>
                <a:lnTo>
                  <a:pt x="0" y="5890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120655" y="432752"/>
            <a:ext cx="8046690" cy="88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Pitprops Dataset – Tables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98169" y="1795724"/>
            <a:ext cx="104916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SPCA 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008" y="-607892"/>
            <a:ext cx="7315200" cy="1426464"/>
          </a:xfrm>
          <a:custGeom>
            <a:avLst/>
            <a:gdLst/>
            <a:ahLst/>
            <a:cxnLst/>
            <a:rect l="l" t="t" r="r" b="b"/>
            <a:pathLst>
              <a:path w="7315200" h="1426464">
                <a:moveTo>
                  <a:pt x="0" y="0"/>
                </a:moveTo>
                <a:lnTo>
                  <a:pt x="7315200" y="0"/>
                </a:lnTo>
                <a:lnTo>
                  <a:pt x="7315200" y="1426464"/>
                </a:lnTo>
                <a:lnTo>
                  <a:pt x="0" y="142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87366" y="7086514"/>
            <a:ext cx="4242062" cy="4114800"/>
          </a:xfrm>
          <a:custGeom>
            <a:avLst/>
            <a:gdLst/>
            <a:ahLst/>
            <a:cxnLst/>
            <a:rect l="l" t="t" r="r" b="b"/>
            <a:pathLst>
              <a:path w="4242062" h="4114800">
                <a:moveTo>
                  <a:pt x="0" y="0"/>
                </a:moveTo>
                <a:lnTo>
                  <a:pt x="4242062" y="0"/>
                </a:lnTo>
                <a:lnTo>
                  <a:pt x="4242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5138269" y="-1204500"/>
            <a:ext cx="4242062" cy="4114800"/>
          </a:xfrm>
          <a:custGeom>
            <a:avLst/>
            <a:gdLst/>
            <a:ahLst/>
            <a:cxnLst/>
            <a:rect l="l" t="t" r="r" b="b"/>
            <a:pathLst>
              <a:path w="4242062" h="4114800">
                <a:moveTo>
                  <a:pt x="0" y="0"/>
                </a:moveTo>
                <a:lnTo>
                  <a:pt x="4242062" y="0"/>
                </a:lnTo>
                <a:lnTo>
                  <a:pt x="4242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98169" y="1795724"/>
            <a:ext cx="104916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Pitprops Data: Result Summary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237243-0DD5-8EEB-95B5-AF298977B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474063"/>
              </p:ext>
            </p:extLst>
          </p:nvPr>
        </p:nvGraphicFramePr>
        <p:xfrm>
          <a:off x="3276600" y="3390900"/>
          <a:ext cx="11734800" cy="46737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11600">
                  <a:extLst>
                    <a:ext uri="{9D8B030D-6E8A-4147-A177-3AD203B41FA5}">
                      <a16:colId xmlns:a16="http://schemas.microsoft.com/office/drawing/2014/main" val="1801905642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887049010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3620646543"/>
                    </a:ext>
                  </a:extLst>
                </a:gridCol>
              </a:tblGrid>
              <a:tr h="11892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000000"/>
                          </a:solidFill>
                          <a:sym typeface="Inter Bold"/>
                        </a:rPr>
                        <a:t>SPCA</a:t>
                      </a:r>
                      <a:endParaRPr lang="en-US" sz="1400" dirty="0"/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200" b="1" dirty="0" err="1">
                          <a:solidFill>
                            <a:srgbClr val="000000"/>
                          </a:solidFill>
                          <a:sym typeface="Inter Bold"/>
                        </a:rPr>
                        <a:t>SCoTLASS</a:t>
                      </a:r>
                      <a:endParaRPr lang="en-US" sz="1400" dirty="0"/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sym typeface="Inter Bold"/>
                        </a:rPr>
                        <a:t>PCA</a:t>
                      </a:r>
                      <a:endParaRPr lang="en-US" sz="1400"/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2885135033"/>
                  </a:ext>
                </a:extLst>
              </a:tr>
              <a:tr h="234778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sym typeface="Inter"/>
                        </a:rPr>
                        <a:t>75.8% Variance Explained</a:t>
                      </a:r>
                      <a:endParaRPr lang="en-US" sz="1400" dirty="0"/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sym typeface="Arimo"/>
                        </a:rPr>
                        <a:t>69.3% Variance Explained</a:t>
                      </a:r>
                      <a:endParaRPr lang="en-US" sz="1400" dirty="0"/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sym typeface="Inter"/>
                        </a:rPr>
                        <a:t>Total variance explained by first 6 PCs</a:t>
                      </a:r>
                      <a:endParaRPr lang="en-US" sz="1400" dirty="0"/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3881777449"/>
                  </a:ext>
                </a:extLst>
              </a:tr>
              <a:tr h="1136706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sym typeface="Inter"/>
                        </a:rPr>
                        <a:t>High sparsity</a:t>
                      </a:r>
                      <a:endParaRPr lang="en-US" sz="1400" dirty="0"/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sym typeface="Inter"/>
                        </a:rPr>
                        <a:t>Sparse loadings</a:t>
                      </a:r>
                      <a:endParaRPr lang="en-US" sz="1400"/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sym typeface="Inter"/>
                        </a:rPr>
                        <a:t>No sparsity</a:t>
                      </a:r>
                      <a:endParaRPr lang="en-US" sz="1400" dirty="0"/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2316957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561" y="3245060"/>
            <a:ext cx="7703501" cy="5611647"/>
          </a:xfrm>
          <a:custGeom>
            <a:avLst/>
            <a:gdLst/>
            <a:ahLst/>
            <a:cxnLst/>
            <a:rect l="l" t="t" r="r" b="b"/>
            <a:pathLst>
              <a:path w="7703501" h="5611647">
                <a:moveTo>
                  <a:pt x="0" y="0"/>
                </a:moveTo>
                <a:lnTo>
                  <a:pt x="7703501" y="0"/>
                </a:lnTo>
                <a:lnTo>
                  <a:pt x="7703501" y="5611647"/>
                </a:lnTo>
                <a:lnTo>
                  <a:pt x="0" y="5611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66" r="-198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569577" y="-641870"/>
            <a:ext cx="3739324" cy="4114800"/>
          </a:xfrm>
          <a:custGeom>
            <a:avLst/>
            <a:gdLst/>
            <a:ahLst/>
            <a:cxnLst/>
            <a:rect l="l" t="t" r="r" b="b"/>
            <a:pathLst>
              <a:path w="3739324" h="4114800">
                <a:moveTo>
                  <a:pt x="0" y="0"/>
                </a:moveTo>
                <a:lnTo>
                  <a:pt x="3739324" y="0"/>
                </a:lnTo>
                <a:lnTo>
                  <a:pt x="3739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51351" y="7220406"/>
            <a:ext cx="7301753" cy="3310128"/>
          </a:xfrm>
          <a:custGeom>
            <a:avLst/>
            <a:gdLst/>
            <a:ahLst/>
            <a:cxnLst/>
            <a:rect l="l" t="t" r="r" b="b"/>
            <a:pathLst>
              <a:path w="7301753" h="3310128">
                <a:moveTo>
                  <a:pt x="0" y="0"/>
                </a:moveTo>
                <a:lnTo>
                  <a:pt x="7301753" y="0"/>
                </a:lnTo>
                <a:lnTo>
                  <a:pt x="7301753" y="3310128"/>
                </a:lnTo>
                <a:lnTo>
                  <a:pt x="0" y="3310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583021" y="2682779"/>
            <a:ext cx="10056161" cy="6871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 algn="l">
              <a:lnSpc>
                <a:spcPts val="5343"/>
              </a:lnSpc>
              <a:buFont typeface="Arial"/>
              <a:buChar char="•"/>
            </a:pPr>
            <a:r>
              <a:rPr lang="en-US" sz="3199">
                <a:solidFill>
                  <a:srgbClr val="001864"/>
                </a:solidFill>
                <a:latin typeface="Arial"/>
                <a:ea typeface="Arial"/>
                <a:cs typeface="Arial"/>
                <a:sym typeface="Arial"/>
              </a:rPr>
              <a:t>Dataset: 16,063 genes, 144 samples </a:t>
            </a:r>
          </a:p>
          <a:p>
            <a:pPr marL="690872" lvl="1" indent="-345436" algn="l">
              <a:lnSpc>
                <a:spcPts val="5343"/>
              </a:lnSpc>
              <a:buFont typeface="Arial"/>
              <a:buChar char="•"/>
            </a:pPr>
            <a:r>
              <a:rPr lang="en-US" sz="3199">
                <a:solidFill>
                  <a:srgbClr val="001864"/>
                </a:solidFill>
                <a:latin typeface="Arial"/>
                <a:ea typeface="Arial"/>
                <a:cs typeface="Arial"/>
                <a:sym typeface="Arial"/>
              </a:rPr>
              <a:t>Goal: Identify genes that best explain gene expression variance</a:t>
            </a:r>
          </a:p>
          <a:p>
            <a:pPr marL="690872" lvl="1" indent="-345436" algn="l">
              <a:lnSpc>
                <a:spcPts val="5343"/>
              </a:lnSpc>
              <a:buFont typeface="Arial"/>
              <a:buChar char="•"/>
            </a:pPr>
            <a:r>
              <a:rPr lang="en-US" sz="3199">
                <a:solidFill>
                  <a:srgbClr val="001864"/>
                </a:solidFill>
                <a:latin typeface="Arial"/>
                <a:ea typeface="Arial"/>
                <a:cs typeface="Arial"/>
                <a:sym typeface="Arial"/>
              </a:rPr>
              <a:t>SPCA and Simple Thresholding Methods</a:t>
            </a:r>
          </a:p>
          <a:p>
            <a:pPr marL="690872" lvl="1" indent="-345436" algn="l">
              <a:lnSpc>
                <a:spcPts val="5343"/>
              </a:lnSpc>
              <a:buFont typeface="Arial"/>
              <a:buChar char="•"/>
            </a:pPr>
            <a:r>
              <a:rPr lang="en-US" sz="3199">
                <a:solidFill>
                  <a:srgbClr val="001864"/>
                </a:solidFill>
                <a:latin typeface="Arial"/>
                <a:ea typeface="Arial"/>
                <a:cs typeface="Arial"/>
                <a:sym typeface="Arial"/>
              </a:rPr>
              <a:t>Only ~2.5% of genes (≈400 genes) are enough to retain ~40% variance</a:t>
            </a:r>
          </a:p>
          <a:p>
            <a:pPr marL="690872" lvl="1" indent="-345436" algn="l">
              <a:lnSpc>
                <a:spcPts val="5343"/>
              </a:lnSpc>
              <a:buFont typeface="Arial"/>
              <a:buChar char="•"/>
            </a:pPr>
            <a:r>
              <a:rPr lang="en-US" sz="3199">
                <a:solidFill>
                  <a:srgbClr val="001864"/>
                </a:solidFill>
                <a:latin typeface="Arial"/>
                <a:ea typeface="Arial"/>
                <a:cs typeface="Arial"/>
                <a:sym typeface="Arial"/>
              </a:rPr>
              <a:t>Original first PC explains 46% of variance</a:t>
            </a:r>
          </a:p>
          <a:p>
            <a:pPr marL="690872" lvl="1" indent="-345436" algn="l">
              <a:lnSpc>
                <a:spcPts val="5343"/>
              </a:lnSpc>
              <a:buFont typeface="Arial"/>
              <a:buChar char="•"/>
            </a:pPr>
            <a:r>
              <a:rPr lang="en-US" sz="3199">
                <a:solidFill>
                  <a:srgbClr val="001864"/>
                </a:solidFill>
                <a:latin typeface="Arial"/>
                <a:ea typeface="Arial"/>
                <a:cs typeface="Arial"/>
                <a:sym typeface="Arial"/>
              </a:rPr>
              <a:t>SPCA trades slight variance loss for much higher interpretability</a:t>
            </a:r>
          </a:p>
          <a:p>
            <a:pPr algn="l">
              <a:lnSpc>
                <a:spcPts val="6178"/>
              </a:lnSpc>
            </a:pPr>
            <a:endParaRPr lang="en-US" sz="3199">
              <a:solidFill>
                <a:srgbClr val="001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35396" y="354903"/>
            <a:ext cx="11701189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186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 Selection from Ramaswamy Microarray Data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15686">
            <a:off x="-4175156" y="-186405"/>
            <a:ext cx="8350312" cy="2369401"/>
          </a:xfrm>
          <a:custGeom>
            <a:avLst/>
            <a:gdLst/>
            <a:ahLst/>
            <a:cxnLst/>
            <a:rect l="l" t="t" r="r" b="b"/>
            <a:pathLst>
              <a:path w="8350312" h="2369401">
                <a:moveTo>
                  <a:pt x="0" y="0"/>
                </a:moveTo>
                <a:lnTo>
                  <a:pt x="8350312" y="0"/>
                </a:lnTo>
                <a:lnTo>
                  <a:pt x="8350312" y="2369401"/>
                </a:lnTo>
                <a:lnTo>
                  <a:pt x="0" y="2369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94781" y="6768611"/>
            <a:ext cx="4048275" cy="2489689"/>
          </a:xfrm>
          <a:custGeom>
            <a:avLst/>
            <a:gdLst/>
            <a:ahLst/>
            <a:cxnLst/>
            <a:rect l="l" t="t" r="r" b="b"/>
            <a:pathLst>
              <a:path w="4048275" h="2489689">
                <a:moveTo>
                  <a:pt x="0" y="0"/>
                </a:moveTo>
                <a:lnTo>
                  <a:pt x="4048275" y="0"/>
                </a:lnTo>
                <a:lnTo>
                  <a:pt x="4048275" y="2489689"/>
                </a:lnTo>
                <a:lnTo>
                  <a:pt x="0" y="2489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54100" y="2451466"/>
            <a:ext cx="3905200" cy="3680651"/>
          </a:xfrm>
          <a:custGeom>
            <a:avLst/>
            <a:gdLst/>
            <a:ahLst/>
            <a:cxnLst/>
            <a:rect l="l" t="t" r="r" b="b"/>
            <a:pathLst>
              <a:path w="3905200" h="3680651">
                <a:moveTo>
                  <a:pt x="0" y="0"/>
                </a:moveTo>
                <a:lnTo>
                  <a:pt x="3905200" y="0"/>
                </a:lnTo>
                <a:lnTo>
                  <a:pt x="3905200" y="3680651"/>
                </a:lnTo>
                <a:lnTo>
                  <a:pt x="0" y="3680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1315" y="2972358"/>
            <a:ext cx="11104959" cy="626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9553" lvl="1" indent="-459776" algn="l">
              <a:lnSpc>
                <a:spcPts val="7155"/>
              </a:lnSpc>
              <a:buFont typeface="Arial"/>
              <a:buChar char="•"/>
            </a:pPr>
            <a:r>
              <a:rPr lang="en-US" sz="42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Based on regression-type optimization</a:t>
            </a:r>
          </a:p>
          <a:p>
            <a:pPr marL="919553" lvl="1" indent="-459776" algn="l">
              <a:lnSpc>
                <a:spcPts val="7155"/>
              </a:lnSpc>
              <a:buFont typeface="Arial"/>
              <a:buChar char="•"/>
            </a:pPr>
            <a:r>
              <a:rPr lang="en-US" sz="42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Reduces to PCA when penalty vanishes</a:t>
            </a:r>
          </a:p>
          <a:p>
            <a:pPr marL="919553" lvl="1" indent="-459776" algn="l">
              <a:lnSpc>
                <a:spcPts val="7155"/>
              </a:lnSpc>
              <a:buFont typeface="Arial"/>
              <a:buChar char="•"/>
            </a:pPr>
            <a:r>
              <a:rPr lang="en-US" sz="42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Flexible control over sparsity</a:t>
            </a:r>
          </a:p>
          <a:p>
            <a:pPr marL="919553" lvl="1" indent="-459776" algn="l">
              <a:lnSpc>
                <a:spcPts val="7155"/>
              </a:lnSpc>
              <a:buFont typeface="Arial"/>
              <a:buChar char="•"/>
            </a:pPr>
            <a:r>
              <a:rPr lang="en-US" sz="42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Efficient algorithms for all data sizes</a:t>
            </a:r>
          </a:p>
          <a:p>
            <a:pPr marL="919553" lvl="1" indent="-459776" algn="l">
              <a:lnSpc>
                <a:spcPts val="7155"/>
              </a:lnSpc>
              <a:buFont typeface="Arial"/>
              <a:buChar char="•"/>
            </a:pPr>
            <a:r>
              <a:rPr lang="en-US" sz="42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 explained variance</a:t>
            </a:r>
          </a:p>
          <a:p>
            <a:pPr marL="919553" lvl="1" indent="-459776" algn="l">
              <a:lnSpc>
                <a:spcPts val="7155"/>
              </a:lnSpc>
              <a:buFont typeface="Arial"/>
              <a:buChar char="•"/>
            </a:pPr>
            <a:r>
              <a:rPr lang="en-US" sz="42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Better variable identification</a:t>
            </a:r>
          </a:p>
          <a:p>
            <a:pPr marL="919553" lvl="1" indent="-459776" algn="l">
              <a:lnSpc>
                <a:spcPts val="7155"/>
              </a:lnSpc>
              <a:buFont typeface="Arial"/>
              <a:buChar char="•"/>
            </a:pPr>
            <a:r>
              <a:rPr lang="en-US" sz="42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SPCA is implemented in R - </a:t>
            </a:r>
            <a:r>
              <a:rPr lang="en-US" sz="4259" i="1" u="sng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elasticnet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58823"/>
            <a:ext cx="18288000" cy="219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SPCA: A Principled Solution for Sparse Dimension Reduction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003" y="-95608"/>
            <a:ext cx="18461003" cy="10382608"/>
          </a:xfrm>
          <a:custGeom>
            <a:avLst/>
            <a:gdLst/>
            <a:ahLst/>
            <a:cxnLst/>
            <a:rect l="l" t="t" r="r" b="b"/>
            <a:pathLst>
              <a:path w="18461003" h="10382608">
                <a:moveTo>
                  <a:pt x="0" y="0"/>
                </a:moveTo>
                <a:lnTo>
                  <a:pt x="18461003" y="0"/>
                </a:lnTo>
                <a:lnTo>
                  <a:pt x="18461003" y="10382608"/>
                </a:lnTo>
                <a:lnTo>
                  <a:pt x="0" y="10382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16" b="-1064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5062" y="228854"/>
            <a:ext cx="8264777" cy="374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9"/>
              </a:lnSpc>
              <a:spcBef>
                <a:spcPct val="0"/>
              </a:spcBef>
            </a:pPr>
            <a:r>
              <a:rPr lang="en-US" sz="68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PRINCIPAL COMPONENT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52583" y="47879"/>
            <a:ext cx="10813575" cy="813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0" lvl="1" indent="-356230" algn="l">
              <a:lnSpc>
                <a:spcPts val="79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Processing &amp; Dimension Reduction</a:t>
            </a:r>
          </a:p>
          <a:p>
            <a:pPr marL="712460" lvl="1" indent="-356230" algn="l">
              <a:lnSpc>
                <a:spcPts val="824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Goal:</a:t>
            </a:r>
            <a:r>
              <a:rPr lang="en-US" sz="32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Finding Orthogonal variables (Principal Component) that captures maximum variance</a:t>
            </a:r>
          </a:p>
          <a:p>
            <a:pPr marL="712460" lvl="1" indent="-356230" algn="l">
              <a:lnSpc>
                <a:spcPts val="79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Compressing data while retaining important information</a:t>
            </a:r>
          </a:p>
          <a:p>
            <a:pPr algn="l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619"/>
              </a:lnSpc>
              <a:spcBef>
                <a:spcPct val="0"/>
              </a:spcBef>
            </a:pPr>
            <a:endParaRPr lang="en-US" sz="32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782755" y="6730674"/>
            <a:ext cx="4369097" cy="1706063"/>
            <a:chOff x="0" y="0"/>
            <a:chExt cx="1150709" cy="4493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0709" cy="449334"/>
            </a:xfrm>
            <a:custGeom>
              <a:avLst/>
              <a:gdLst/>
              <a:ahLst/>
              <a:cxnLst/>
              <a:rect l="l" t="t" r="r" b="b"/>
              <a:pathLst>
                <a:path w="1150709" h="449334">
                  <a:moveTo>
                    <a:pt x="90371" y="0"/>
                  </a:moveTo>
                  <a:lnTo>
                    <a:pt x="1060338" y="0"/>
                  </a:lnTo>
                  <a:cubicBezTo>
                    <a:pt x="1084306" y="0"/>
                    <a:pt x="1107292" y="9521"/>
                    <a:pt x="1124240" y="26469"/>
                  </a:cubicBezTo>
                  <a:cubicBezTo>
                    <a:pt x="1141188" y="43417"/>
                    <a:pt x="1150709" y="66403"/>
                    <a:pt x="1150709" y="90371"/>
                  </a:cubicBezTo>
                  <a:lnTo>
                    <a:pt x="1150709" y="358963"/>
                  </a:lnTo>
                  <a:cubicBezTo>
                    <a:pt x="1150709" y="382931"/>
                    <a:pt x="1141188" y="405917"/>
                    <a:pt x="1124240" y="422865"/>
                  </a:cubicBezTo>
                  <a:cubicBezTo>
                    <a:pt x="1107292" y="439812"/>
                    <a:pt x="1084306" y="449334"/>
                    <a:pt x="1060338" y="449334"/>
                  </a:cubicBezTo>
                  <a:lnTo>
                    <a:pt x="90371" y="449334"/>
                  </a:lnTo>
                  <a:cubicBezTo>
                    <a:pt x="66403" y="449334"/>
                    <a:pt x="43417" y="439812"/>
                    <a:pt x="26469" y="422865"/>
                  </a:cubicBezTo>
                  <a:cubicBezTo>
                    <a:pt x="9521" y="405917"/>
                    <a:pt x="0" y="382931"/>
                    <a:pt x="0" y="358963"/>
                  </a:cubicBezTo>
                  <a:lnTo>
                    <a:pt x="0" y="90371"/>
                  </a:lnTo>
                  <a:cubicBezTo>
                    <a:pt x="0" y="66403"/>
                    <a:pt x="9521" y="43417"/>
                    <a:pt x="26469" y="26469"/>
                  </a:cubicBezTo>
                  <a:cubicBezTo>
                    <a:pt x="43417" y="9521"/>
                    <a:pt x="66403" y="0"/>
                    <a:pt x="90371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1150709" cy="54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IMAGE RECOGINTION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90203" y="6730674"/>
            <a:ext cx="4369097" cy="1706063"/>
            <a:chOff x="0" y="0"/>
            <a:chExt cx="1150709" cy="4493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0709" cy="449334"/>
            </a:xfrm>
            <a:custGeom>
              <a:avLst/>
              <a:gdLst/>
              <a:ahLst/>
              <a:cxnLst/>
              <a:rect l="l" t="t" r="r" b="b"/>
              <a:pathLst>
                <a:path w="1150709" h="449334">
                  <a:moveTo>
                    <a:pt x="90371" y="0"/>
                  </a:moveTo>
                  <a:lnTo>
                    <a:pt x="1060338" y="0"/>
                  </a:lnTo>
                  <a:cubicBezTo>
                    <a:pt x="1084306" y="0"/>
                    <a:pt x="1107292" y="9521"/>
                    <a:pt x="1124240" y="26469"/>
                  </a:cubicBezTo>
                  <a:cubicBezTo>
                    <a:pt x="1141188" y="43417"/>
                    <a:pt x="1150709" y="66403"/>
                    <a:pt x="1150709" y="90371"/>
                  </a:cubicBezTo>
                  <a:lnTo>
                    <a:pt x="1150709" y="358963"/>
                  </a:lnTo>
                  <a:cubicBezTo>
                    <a:pt x="1150709" y="382931"/>
                    <a:pt x="1141188" y="405917"/>
                    <a:pt x="1124240" y="422865"/>
                  </a:cubicBezTo>
                  <a:cubicBezTo>
                    <a:pt x="1107292" y="439812"/>
                    <a:pt x="1084306" y="449334"/>
                    <a:pt x="1060338" y="449334"/>
                  </a:cubicBezTo>
                  <a:lnTo>
                    <a:pt x="90371" y="449334"/>
                  </a:lnTo>
                  <a:cubicBezTo>
                    <a:pt x="66403" y="449334"/>
                    <a:pt x="43417" y="439812"/>
                    <a:pt x="26469" y="422865"/>
                  </a:cubicBezTo>
                  <a:cubicBezTo>
                    <a:pt x="9521" y="405917"/>
                    <a:pt x="0" y="382931"/>
                    <a:pt x="0" y="358963"/>
                  </a:cubicBezTo>
                  <a:lnTo>
                    <a:pt x="0" y="90371"/>
                  </a:lnTo>
                  <a:cubicBezTo>
                    <a:pt x="0" y="66403"/>
                    <a:pt x="9521" y="43417"/>
                    <a:pt x="26469" y="26469"/>
                  </a:cubicBezTo>
                  <a:cubicBezTo>
                    <a:pt x="43417" y="9521"/>
                    <a:pt x="66403" y="0"/>
                    <a:pt x="90371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1150709" cy="54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GENE EXPRESSION ANALYSIS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555062" y="7583706"/>
            <a:ext cx="0" cy="43461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-2217420" y="976691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139238" y="4962842"/>
            <a:ext cx="952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910" y="403096"/>
            <a:ext cx="2675895" cy="2485237"/>
          </a:xfrm>
          <a:custGeom>
            <a:avLst/>
            <a:gdLst/>
            <a:ahLst/>
            <a:cxnLst/>
            <a:rect l="l" t="t" r="r" b="b"/>
            <a:pathLst>
              <a:path w="2675895" h="2485237">
                <a:moveTo>
                  <a:pt x="0" y="0"/>
                </a:moveTo>
                <a:lnTo>
                  <a:pt x="2675895" y="0"/>
                </a:lnTo>
                <a:lnTo>
                  <a:pt x="2675895" y="2485237"/>
                </a:lnTo>
                <a:lnTo>
                  <a:pt x="0" y="248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891738" y="1645715"/>
            <a:ext cx="3973484" cy="3294379"/>
          </a:xfrm>
          <a:custGeom>
            <a:avLst/>
            <a:gdLst/>
            <a:ahLst/>
            <a:cxnLst/>
            <a:rect l="l" t="t" r="r" b="b"/>
            <a:pathLst>
              <a:path w="3973484" h="3294379">
                <a:moveTo>
                  <a:pt x="0" y="0"/>
                </a:moveTo>
                <a:lnTo>
                  <a:pt x="3973484" y="0"/>
                </a:lnTo>
                <a:lnTo>
                  <a:pt x="3973484" y="3294379"/>
                </a:lnTo>
                <a:lnTo>
                  <a:pt x="0" y="329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55613" y="1860452"/>
            <a:ext cx="4017318" cy="1273094"/>
          </a:xfrm>
          <a:custGeom>
            <a:avLst/>
            <a:gdLst/>
            <a:ahLst/>
            <a:cxnLst/>
            <a:rect l="l" t="t" r="r" b="b"/>
            <a:pathLst>
              <a:path w="4017318" h="1273094">
                <a:moveTo>
                  <a:pt x="0" y="0"/>
                </a:moveTo>
                <a:lnTo>
                  <a:pt x="4017318" y="0"/>
                </a:lnTo>
                <a:lnTo>
                  <a:pt x="4017318" y="1273094"/>
                </a:lnTo>
                <a:lnTo>
                  <a:pt x="0" y="1273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879706" y="3684270"/>
            <a:ext cx="12512578" cy="486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l">
              <a:lnSpc>
                <a:spcPts val="5580"/>
              </a:lnSpc>
              <a:buFont typeface="Arial"/>
              <a:buChar char="•"/>
            </a:pPr>
            <a:endParaRPr/>
          </a:p>
          <a:p>
            <a:pPr marL="669291" lvl="1" indent="-334646" algn="l">
              <a:lnSpc>
                <a:spcPts val="5580"/>
              </a:lnSpc>
              <a:buFont typeface="Arial"/>
              <a:buChar char="•"/>
            </a:pPr>
            <a:r>
              <a:rPr lang="en-US" sz="3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 = UD</a:t>
            </a: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matrix of principal component scores. The data points in the reduced-dimensional space.</a:t>
            </a:r>
          </a:p>
          <a:p>
            <a:pPr marL="669291" lvl="1" indent="-334646" algn="l">
              <a:lnSpc>
                <a:spcPts val="5580"/>
              </a:lnSpc>
              <a:buFont typeface="Arial"/>
              <a:buChar char="•"/>
            </a:pPr>
            <a:r>
              <a:rPr lang="en-US" sz="3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contain </a:t>
            </a:r>
            <a:r>
              <a:rPr lang="en-US" sz="3100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eigenvectors (directions)</a:t>
            </a:r>
          </a:p>
          <a:p>
            <a:pPr marL="669291" lvl="1" indent="-334646" algn="l">
              <a:lnSpc>
                <a:spcPts val="5580"/>
              </a:lnSpc>
              <a:buFont typeface="Arial"/>
              <a:buChar char="•"/>
            </a:pPr>
            <a:r>
              <a:rPr lang="en-US" sz="3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contains </a:t>
            </a:r>
            <a:r>
              <a:rPr lang="en-US" sz="3100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eigenvalues</a:t>
            </a: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(amount of variance captured by PC)</a:t>
            </a:r>
          </a:p>
          <a:p>
            <a:pPr marL="669291" lvl="1" indent="-334646" algn="l">
              <a:lnSpc>
                <a:spcPts val="558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Columns of </a:t>
            </a:r>
            <a:r>
              <a:rPr lang="en-US" sz="3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</a:t>
            </a: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are the loadings how much each original variable contributes to each principal component.</a:t>
            </a:r>
          </a:p>
        </p:txBody>
      </p:sp>
      <p:sp>
        <p:nvSpPr>
          <p:cNvPr id="6" name="Freeform 6"/>
          <p:cNvSpPr/>
          <p:nvPr/>
        </p:nvSpPr>
        <p:spPr>
          <a:xfrm>
            <a:off x="2393010" y="3750693"/>
            <a:ext cx="5454636" cy="672738"/>
          </a:xfrm>
          <a:custGeom>
            <a:avLst/>
            <a:gdLst/>
            <a:ahLst/>
            <a:cxnLst/>
            <a:rect l="l" t="t" r="r" b="b"/>
            <a:pathLst>
              <a:path w="5454636" h="672738">
                <a:moveTo>
                  <a:pt x="0" y="0"/>
                </a:moveTo>
                <a:lnTo>
                  <a:pt x="5454637" y="0"/>
                </a:lnTo>
                <a:lnTo>
                  <a:pt x="5454637" y="672738"/>
                </a:lnTo>
                <a:lnTo>
                  <a:pt x="0" y="6727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80450" y="7915943"/>
            <a:ext cx="1892111" cy="1892111"/>
          </a:xfrm>
          <a:custGeom>
            <a:avLst/>
            <a:gdLst/>
            <a:ahLst/>
            <a:cxnLst/>
            <a:rect l="l" t="t" r="r" b="b"/>
            <a:pathLst>
              <a:path w="1892111" h="1892111">
                <a:moveTo>
                  <a:pt x="0" y="0"/>
                </a:moveTo>
                <a:lnTo>
                  <a:pt x="1892111" y="0"/>
                </a:lnTo>
                <a:lnTo>
                  <a:pt x="1892111" y="1892111"/>
                </a:lnTo>
                <a:lnTo>
                  <a:pt x="0" y="18921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476108" y="368935"/>
            <a:ext cx="10718190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How to compute PCA?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84399" y="2449374"/>
            <a:ext cx="3188161" cy="77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215">
                <a:solidFill>
                  <a:srgbClr val="001864"/>
                </a:solidFill>
                <a:latin typeface="Inter"/>
                <a:ea typeface="Inter"/>
                <a:cs typeface="Inter"/>
                <a:sym typeface="Inter"/>
              </a:rPr>
              <a:t>Singular Value Decomposition (SVD)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263" y="5639879"/>
            <a:ext cx="6040073" cy="4114800"/>
          </a:xfrm>
          <a:custGeom>
            <a:avLst/>
            <a:gdLst/>
            <a:ahLst/>
            <a:cxnLst/>
            <a:rect l="l" t="t" r="r" b="b"/>
            <a:pathLst>
              <a:path w="6040073" h="4114800">
                <a:moveTo>
                  <a:pt x="0" y="0"/>
                </a:moveTo>
                <a:lnTo>
                  <a:pt x="6040074" y="0"/>
                </a:lnTo>
                <a:lnTo>
                  <a:pt x="60400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1817055" y="-400195"/>
            <a:ext cx="6040073" cy="4114800"/>
          </a:xfrm>
          <a:custGeom>
            <a:avLst/>
            <a:gdLst/>
            <a:ahLst/>
            <a:cxnLst/>
            <a:rect l="l" t="t" r="r" b="b"/>
            <a:pathLst>
              <a:path w="6040073" h="4114800">
                <a:moveTo>
                  <a:pt x="0" y="0"/>
                </a:moveTo>
                <a:lnTo>
                  <a:pt x="6040074" y="0"/>
                </a:lnTo>
                <a:lnTo>
                  <a:pt x="60400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769964" y="414096"/>
            <a:ext cx="1489336" cy="1572236"/>
          </a:xfrm>
          <a:custGeom>
            <a:avLst/>
            <a:gdLst/>
            <a:ahLst/>
            <a:cxnLst/>
            <a:rect l="l" t="t" r="r" b="b"/>
            <a:pathLst>
              <a:path w="1489336" h="1572236">
                <a:moveTo>
                  <a:pt x="0" y="0"/>
                </a:moveTo>
                <a:lnTo>
                  <a:pt x="1489336" y="0"/>
                </a:lnTo>
                <a:lnTo>
                  <a:pt x="1489336" y="1572236"/>
                </a:lnTo>
                <a:lnTo>
                  <a:pt x="0" y="1572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8880" y="7209683"/>
            <a:ext cx="2460743" cy="2804265"/>
          </a:xfrm>
          <a:custGeom>
            <a:avLst/>
            <a:gdLst/>
            <a:ahLst/>
            <a:cxnLst/>
            <a:rect l="l" t="t" r="r" b="b"/>
            <a:pathLst>
              <a:path w="2460743" h="2804265">
                <a:moveTo>
                  <a:pt x="0" y="0"/>
                </a:moveTo>
                <a:lnTo>
                  <a:pt x="2460743" y="0"/>
                </a:lnTo>
                <a:lnTo>
                  <a:pt x="2460743" y="2804266"/>
                </a:lnTo>
                <a:lnTo>
                  <a:pt x="0" y="2804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35834" y="153720"/>
            <a:ext cx="11016332" cy="154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6600" b="1" dirty="0">
                <a:solidFill>
                  <a:srgbClr val="001864"/>
                </a:solidFill>
                <a:latin typeface="Arial Bold"/>
                <a:ea typeface="Arial Bold"/>
                <a:cs typeface="Arial Bold"/>
                <a:sym typeface="Arial Bold"/>
              </a:rPr>
              <a:t>Limitations of PCA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60382" y="2781953"/>
            <a:ext cx="12843495" cy="550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7275"/>
              </a:lnSpc>
              <a:buFont typeface="Arial"/>
              <a:buChar char="•"/>
            </a:pPr>
            <a:r>
              <a:rPr lang="en-US" sz="3399">
                <a:solidFill>
                  <a:srgbClr val="001864"/>
                </a:solidFill>
                <a:latin typeface="Arial"/>
                <a:ea typeface="Arial"/>
                <a:cs typeface="Arial"/>
                <a:sym typeface="Arial"/>
              </a:rPr>
              <a:t>Lack of Sparsity - doesn’t do variable selection</a:t>
            </a:r>
          </a:p>
          <a:p>
            <a:pPr marL="734059" lvl="1" indent="-367030" algn="just">
              <a:lnSpc>
                <a:spcPts val="7275"/>
              </a:lnSpc>
              <a:buFont typeface="Arial"/>
              <a:buChar char="•"/>
            </a:pPr>
            <a:r>
              <a:rPr lang="en-US" sz="3399">
                <a:solidFill>
                  <a:srgbClr val="001864"/>
                </a:solidFill>
                <a:latin typeface="Arial"/>
                <a:ea typeface="Arial"/>
                <a:cs typeface="Arial"/>
                <a:sym typeface="Arial"/>
              </a:rPr>
              <a:t>The loadings are usually nonzero, making it hard to interpret which variables that are truly important.</a:t>
            </a:r>
          </a:p>
          <a:p>
            <a:pPr marL="734059" lvl="1" indent="-367030" algn="just">
              <a:lnSpc>
                <a:spcPts val="7275"/>
              </a:lnSpc>
              <a:buFont typeface="Arial"/>
              <a:buChar char="•"/>
            </a:pPr>
            <a:r>
              <a:rPr lang="en-US" sz="3399">
                <a:solidFill>
                  <a:srgbClr val="001864"/>
                </a:solidFill>
                <a:latin typeface="Arial"/>
                <a:ea typeface="Arial"/>
                <a:cs typeface="Arial"/>
                <a:sym typeface="Arial"/>
              </a:rPr>
              <a:t>Does not  capture non-linear relationship</a:t>
            </a:r>
          </a:p>
          <a:p>
            <a:pPr marL="734059" lvl="1" indent="-367030" algn="just">
              <a:lnSpc>
                <a:spcPts val="7275"/>
              </a:lnSpc>
              <a:buFont typeface="Arial"/>
              <a:buChar char="•"/>
            </a:pPr>
            <a:r>
              <a:rPr lang="en-US" sz="3399">
                <a:solidFill>
                  <a:srgbClr val="001864"/>
                </a:solidFill>
                <a:latin typeface="Arial"/>
                <a:ea typeface="Arial"/>
                <a:cs typeface="Arial"/>
                <a:sym typeface="Arial"/>
              </a:rPr>
              <a:t>Outliers can affect direction of principal components</a:t>
            </a:r>
          </a:p>
          <a:p>
            <a:pPr algn="just">
              <a:lnSpc>
                <a:spcPts val="7275"/>
              </a:lnSpc>
            </a:pPr>
            <a:endParaRPr lang="en-US" sz="3399">
              <a:solidFill>
                <a:srgbClr val="0018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684" y="2510001"/>
            <a:ext cx="7581494" cy="2358716"/>
            <a:chOff x="0" y="0"/>
            <a:chExt cx="4735956" cy="1473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35956" cy="1473427"/>
            </a:xfrm>
            <a:custGeom>
              <a:avLst/>
              <a:gdLst/>
              <a:ahLst/>
              <a:cxnLst/>
              <a:rect l="l" t="t" r="r" b="b"/>
              <a:pathLst>
                <a:path w="4735956" h="1473427">
                  <a:moveTo>
                    <a:pt x="4611496" y="1473426"/>
                  </a:moveTo>
                  <a:lnTo>
                    <a:pt x="124460" y="1473426"/>
                  </a:lnTo>
                  <a:cubicBezTo>
                    <a:pt x="55880" y="1473426"/>
                    <a:pt x="0" y="1417547"/>
                    <a:pt x="0" y="13489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1496" y="0"/>
                  </a:lnTo>
                  <a:cubicBezTo>
                    <a:pt x="4680076" y="0"/>
                    <a:pt x="4735956" y="55880"/>
                    <a:pt x="4735956" y="124460"/>
                  </a:cubicBezTo>
                  <a:lnTo>
                    <a:pt x="4735956" y="1348967"/>
                  </a:lnTo>
                  <a:cubicBezTo>
                    <a:pt x="4735956" y="1417547"/>
                    <a:pt x="4680076" y="1473427"/>
                    <a:pt x="4611496" y="1473427"/>
                  </a:cubicBezTo>
                  <a:close/>
                </a:path>
              </a:pathLst>
            </a:custGeom>
            <a:solidFill>
              <a:srgbClr val="38B6FF">
                <a:alpha val="9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42781" y="2088877"/>
            <a:ext cx="8115300" cy="842249"/>
            <a:chOff x="0" y="0"/>
            <a:chExt cx="2506932" cy="2601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6932" cy="260183"/>
            </a:xfrm>
            <a:custGeom>
              <a:avLst/>
              <a:gdLst/>
              <a:ahLst/>
              <a:cxnLst/>
              <a:rect l="l" t="t" r="r" b="b"/>
              <a:pathLst>
                <a:path w="2506932" h="260183">
                  <a:moveTo>
                    <a:pt x="2506932" y="0"/>
                  </a:moveTo>
                  <a:lnTo>
                    <a:pt x="0" y="0"/>
                  </a:lnTo>
                  <a:lnTo>
                    <a:pt x="101600" y="130091"/>
                  </a:lnTo>
                  <a:lnTo>
                    <a:pt x="0" y="260183"/>
                  </a:lnTo>
                  <a:lnTo>
                    <a:pt x="2506932" y="260183"/>
                  </a:lnTo>
                  <a:lnTo>
                    <a:pt x="2405332" y="130091"/>
                  </a:lnTo>
                  <a:lnTo>
                    <a:pt x="2506932" y="0"/>
                  </a:ln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451A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8900" y="-95250"/>
              <a:ext cx="2329132" cy="35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10266" y="2510001"/>
            <a:ext cx="7581494" cy="2358716"/>
            <a:chOff x="0" y="0"/>
            <a:chExt cx="4735956" cy="14734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35956" cy="1473427"/>
            </a:xfrm>
            <a:custGeom>
              <a:avLst/>
              <a:gdLst/>
              <a:ahLst/>
              <a:cxnLst/>
              <a:rect l="l" t="t" r="r" b="b"/>
              <a:pathLst>
                <a:path w="4735956" h="1473427">
                  <a:moveTo>
                    <a:pt x="4611496" y="1473426"/>
                  </a:moveTo>
                  <a:lnTo>
                    <a:pt x="124460" y="1473426"/>
                  </a:lnTo>
                  <a:cubicBezTo>
                    <a:pt x="55880" y="1473426"/>
                    <a:pt x="0" y="1417547"/>
                    <a:pt x="0" y="13489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1496" y="0"/>
                  </a:lnTo>
                  <a:cubicBezTo>
                    <a:pt x="4680076" y="0"/>
                    <a:pt x="4735956" y="55880"/>
                    <a:pt x="4735956" y="124460"/>
                  </a:cubicBezTo>
                  <a:lnTo>
                    <a:pt x="4735956" y="1348967"/>
                  </a:lnTo>
                  <a:cubicBezTo>
                    <a:pt x="4735956" y="1417547"/>
                    <a:pt x="4680076" y="1473427"/>
                    <a:pt x="4611496" y="1473427"/>
                  </a:cubicBezTo>
                  <a:close/>
                </a:path>
              </a:pathLst>
            </a:custGeom>
            <a:solidFill>
              <a:srgbClr val="38B6FF">
                <a:alpha val="9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43363" y="2088877"/>
            <a:ext cx="8115300" cy="842249"/>
            <a:chOff x="0" y="0"/>
            <a:chExt cx="2506932" cy="2601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06932" cy="260183"/>
            </a:xfrm>
            <a:custGeom>
              <a:avLst/>
              <a:gdLst/>
              <a:ahLst/>
              <a:cxnLst/>
              <a:rect l="l" t="t" r="r" b="b"/>
              <a:pathLst>
                <a:path w="2506932" h="260183">
                  <a:moveTo>
                    <a:pt x="2506932" y="0"/>
                  </a:moveTo>
                  <a:lnTo>
                    <a:pt x="0" y="0"/>
                  </a:lnTo>
                  <a:lnTo>
                    <a:pt x="101600" y="130091"/>
                  </a:lnTo>
                  <a:lnTo>
                    <a:pt x="0" y="260183"/>
                  </a:lnTo>
                  <a:lnTo>
                    <a:pt x="2506932" y="260183"/>
                  </a:lnTo>
                  <a:lnTo>
                    <a:pt x="2405332" y="130091"/>
                  </a:lnTo>
                  <a:lnTo>
                    <a:pt x="2506932" y="0"/>
                  </a:ln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451A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8900" y="-95250"/>
              <a:ext cx="2329132" cy="35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3253" y="6525402"/>
            <a:ext cx="7581494" cy="2358716"/>
            <a:chOff x="0" y="0"/>
            <a:chExt cx="4735956" cy="14734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35956" cy="1473427"/>
            </a:xfrm>
            <a:custGeom>
              <a:avLst/>
              <a:gdLst/>
              <a:ahLst/>
              <a:cxnLst/>
              <a:rect l="l" t="t" r="r" b="b"/>
              <a:pathLst>
                <a:path w="4735956" h="1473427">
                  <a:moveTo>
                    <a:pt x="4611496" y="1473426"/>
                  </a:moveTo>
                  <a:lnTo>
                    <a:pt x="124460" y="1473426"/>
                  </a:lnTo>
                  <a:cubicBezTo>
                    <a:pt x="55880" y="1473426"/>
                    <a:pt x="0" y="1417547"/>
                    <a:pt x="0" y="13489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1496" y="0"/>
                  </a:lnTo>
                  <a:cubicBezTo>
                    <a:pt x="4680076" y="0"/>
                    <a:pt x="4735956" y="55880"/>
                    <a:pt x="4735956" y="124460"/>
                  </a:cubicBezTo>
                  <a:lnTo>
                    <a:pt x="4735956" y="1348967"/>
                  </a:lnTo>
                  <a:cubicBezTo>
                    <a:pt x="4735956" y="1417547"/>
                    <a:pt x="4680076" y="1473427"/>
                    <a:pt x="4611496" y="1473427"/>
                  </a:cubicBezTo>
                  <a:close/>
                </a:path>
              </a:pathLst>
            </a:custGeom>
            <a:solidFill>
              <a:srgbClr val="38B6FF">
                <a:alpha val="9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86350" y="6104278"/>
            <a:ext cx="8115300" cy="842249"/>
            <a:chOff x="0" y="0"/>
            <a:chExt cx="2506932" cy="2601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06932" cy="260183"/>
            </a:xfrm>
            <a:custGeom>
              <a:avLst/>
              <a:gdLst/>
              <a:ahLst/>
              <a:cxnLst/>
              <a:rect l="l" t="t" r="r" b="b"/>
              <a:pathLst>
                <a:path w="2506932" h="260183">
                  <a:moveTo>
                    <a:pt x="2506932" y="0"/>
                  </a:moveTo>
                  <a:lnTo>
                    <a:pt x="0" y="0"/>
                  </a:lnTo>
                  <a:lnTo>
                    <a:pt x="101600" y="130091"/>
                  </a:lnTo>
                  <a:lnTo>
                    <a:pt x="0" y="260183"/>
                  </a:lnTo>
                  <a:lnTo>
                    <a:pt x="2506932" y="260183"/>
                  </a:lnTo>
                  <a:lnTo>
                    <a:pt x="2405332" y="130091"/>
                  </a:lnTo>
                  <a:lnTo>
                    <a:pt x="2506932" y="0"/>
                  </a:ln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451A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8900" y="-95250"/>
              <a:ext cx="2329132" cy="35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024003" y="8229600"/>
            <a:ext cx="3394710" cy="4114800"/>
          </a:xfrm>
          <a:custGeom>
            <a:avLst/>
            <a:gdLst/>
            <a:ahLst/>
            <a:cxnLst/>
            <a:rect l="l" t="t" r="r" b="b"/>
            <a:pathLst>
              <a:path w="3394710" h="4114800">
                <a:moveTo>
                  <a:pt x="0" y="0"/>
                </a:moveTo>
                <a:lnTo>
                  <a:pt x="3394710" y="0"/>
                </a:lnTo>
                <a:lnTo>
                  <a:pt x="3394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506868" y="9573768"/>
            <a:ext cx="7330864" cy="1426464"/>
          </a:xfrm>
          <a:custGeom>
            <a:avLst/>
            <a:gdLst/>
            <a:ahLst/>
            <a:cxnLst/>
            <a:rect l="l" t="t" r="r" b="b"/>
            <a:pathLst>
              <a:path w="7330864" h="1426464">
                <a:moveTo>
                  <a:pt x="0" y="0"/>
                </a:moveTo>
                <a:lnTo>
                  <a:pt x="7330864" y="0"/>
                </a:lnTo>
                <a:lnTo>
                  <a:pt x="7330864" y="1426464"/>
                </a:lnTo>
                <a:lnTo>
                  <a:pt x="0" y="142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09684" y="6040292"/>
            <a:ext cx="2957567" cy="2343872"/>
          </a:xfrm>
          <a:custGeom>
            <a:avLst/>
            <a:gdLst/>
            <a:ahLst/>
            <a:cxnLst/>
            <a:rect l="l" t="t" r="r" b="b"/>
            <a:pathLst>
              <a:path w="2957567" h="2343872">
                <a:moveTo>
                  <a:pt x="0" y="0"/>
                </a:moveTo>
                <a:lnTo>
                  <a:pt x="2957566" y="0"/>
                </a:lnTo>
                <a:lnTo>
                  <a:pt x="2957566" y="2343872"/>
                </a:lnTo>
                <a:lnTo>
                  <a:pt x="0" y="2343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375961" y="2778770"/>
            <a:ext cx="5915133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endParaRPr/>
          </a:p>
          <a:p>
            <a:pPr marL="474991" lvl="1" indent="-237495" algn="l">
              <a:lnSpc>
                <a:spcPts val="3300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Makes it easier to interpret each PC as being associated with a smaller subset of variables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5878" y="2183611"/>
            <a:ext cx="8115300" cy="538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1864"/>
                </a:solidFill>
                <a:latin typeface="Arial Bold"/>
                <a:ea typeface="Arial Bold"/>
                <a:cs typeface="Arial Bold"/>
                <a:sym typeface="Arial Bold"/>
              </a:rPr>
              <a:t>Rotation Techniques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43363" y="2212186"/>
            <a:ext cx="8115300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1">
                <a:solidFill>
                  <a:srgbClr val="001864"/>
                </a:solidFill>
                <a:latin typeface="Arial Bold"/>
                <a:ea typeface="Arial Bold"/>
                <a:cs typeface="Arial Bold"/>
                <a:sym typeface="Arial Bold"/>
              </a:rPr>
              <a:t>Vines Method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43447" y="3197870"/>
            <a:ext cx="5915133" cy="128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1" lvl="1" indent="-237495" algn="l">
              <a:lnSpc>
                <a:spcPts val="3300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Restricting loadings to a small set of values like 0, 1, and −1 to simplify interpretation.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19447" y="6199012"/>
            <a:ext cx="8115300" cy="538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1864"/>
                </a:solidFill>
                <a:latin typeface="Arial Bold"/>
                <a:ea typeface="Arial Bold"/>
                <a:cs typeface="Arial Bold"/>
                <a:sym typeface="Arial Bold"/>
              </a:rPr>
              <a:t>Thresholding Approach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186433" y="7003677"/>
            <a:ext cx="5915133" cy="176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1" lvl="1" indent="-237496" algn="l">
              <a:lnSpc>
                <a:spcPts val="3300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Set the loadings with absolute values smaller than a threshold to zero</a:t>
            </a:r>
          </a:p>
          <a:p>
            <a:pPr marL="474991" lvl="1" indent="-237496" algn="l">
              <a:lnSpc>
                <a:spcPts val="3300"/>
              </a:lnSpc>
              <a:buFont typeface="Arial"/>
              <a:buChar char="•"/>
            </a:pPr>
            <a:r>
              <a:rPr lang="en-US" sz="22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Can be potentially misleading in various respects </a:t>
            </a:r>
          </a:p>
          <a:p>
            <a:pPr marL="21609" lvl="1" indent="-10804" algn="l">
              <a:lnSpc>
                <a:spcPts val="150"/>
              </a:lnSpc>
              <a:buFont typeface="Arial"/>
              <a:buChar char="•"/>
            </a:pPr>
            <a:endParaRPr lang="en-US" sz="2200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0949" y="169228"/>
            <a:ext cx="15246102" cy="144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7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Overcoming PCA Limitation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67657" y="7165440"/>
            <a:ext cx="7315200" cy="3310128"/>
          </a:xfrm>
          <a:custGeom>
            <a:avLst/>
            <a:gdLst/>
            <a:ahLst/>
            <a:cxnLst/>
            <a:rect l="l" t="t" r="r" b="b"/>
            <a:pathLst>
              <a:path w="7315200" h="3310128">
                <a:moveTo>
                  <a:pt x="0" y="0"/>
                </a:moveTo>
                <a:lnTo>
                  <a:pt x="7315200" y="0"/>
                </a:lnTo>
                <a:lnTo>
                  <a:pt x="7315200" y="3310128"/>
                </a:lnTo>
                <a:lnTo>
                  <a:pt x="0" y="331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959511" y="1620087"/>
            <a:ext cx="9708707" cy="1589801"/>
          </a:xfrm>
          <a:custGeom>
            <a:avLst/>
            <a:gdLst/>
            <a:ahLst/>
            <a:cxnLst/>
            <a:rect l="l" t="t" r="r" b="b"/>
            <a:pathLst>
              <a:path w="9708707" h="1589801">
                <a:moveTo>
                  <a:pt x="0" y="0"/>
                </a:moveTo>
                <a:lnTo>
                  <a:pt x="9708706" y="0"/>
                </a:lnTo>
                <a:lnTo>
                  <a:pt x="9708706" y="1589801"/>
                </a:lnTo>
                <a:lnTo>
                  <a:pt x="0" y="1589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9184" y="3626971"/>
            <a:ext cx="4578942" cy="2814923"/>
          </a:xfrm>
          <a:custGeom>
            <a:avLst/>
            <a:gdLst/>
            <a:ahLst/>
            <a:cxnLst/>
            <a:rect l="l" t="t" r="r" b="b"/>
            <a:pathLst>
              <a:path w="4578942" h="2814923">
                <a:moveTo>
                  <a:pt x="0" y="0"/>
                </a:moveTo>
                <a:lnTo>
                  <a:pt x="4578942" y="0"/>
                </a:lnTo>
                <a:lnTo>
                  <a:pt x="4578942" y="2814923"/>
                </a:lnTo>
                <a:lnTo>
                  <a:pt x="0" y="2814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96956" y="3558544"/>
            <a:ext cx="13137952" cy="580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5"/>
              </a:lnSpc>
            </a:pPr>
            <a:r>
              <a:rPr lang="en-US" sz="33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Pros</a:t>
            </a:r>
          </a:p>
          <a:p>
            <a:pPr marL="734059" lvl="1" indent="-367030" algn="l">
              <a:lnSpc>
                <a:spcPts val="574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Selects the most important variables</a:t>
            </a:r>
          </a:p>
          <a:p>
            <a:pPr marL="734059" lvl="1" indent="-367030" algn="l">
              <a:lnSpc>
                <a:spcPts val="574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Sets less relevant coefficients to exactly zero, when λ is large</a:t>
            </a:r>
          </a:p>
          <a:p>
            <a:pPr marL="734059" lvl="1" indent="-367030" algn="l">
              <a:lnSpc>
                <a:spcPts val="574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Helps in model interpretability through the bias-variance trade-off</a:t>
            </a:r>
          </a:p>
          <a:p>
            <a:pPr marL="734059" lvl="1" indent="-367030" algn="l">
              <a:lnSpc>
                <a:spcPts val="574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 well when n &gt; p</a:t>
            </a:r>
          </a:p>
          <a:p>
            <a:pPr algn="l">
              <a:lnSpc>
                <a:spcPts val="5745"/>
              </a:lnSpc>
            </a:pPr>
            <a:r>
              <a:rPr lang="en-US" sz="33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Cons</a:t>
            </a:r>
          </a:p>
          <a:p>
            <a:pPr marL="734059" lvl="1" indent="-367030" algn="l">
              <a:lnSpc>
                <a:spcPts val="574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p &gt; n, lasso can select at most n variables.</a:t>
            </a:r>
          </a:p>
          <a:p>
            <a:pPr algn="l">
              <a:lnSpc>
                <a:spcPts val="5745"/>
              </a:lnSpc>
            </a:pPr>
            <a:endParaRPr lang="en-US" sz="3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87609" y="9518190"/>
            <a:ext cx="7315200" cy="1097280"/>
          </a:xfrm>
          <a:custGeom>
            <a:avLst/>
            <a:gdLst/>
            <a:ahLst/>
            <a:cxnLst/>
            <a:rect l="l" t="t" r="r" b="b"/>
            <a:pathLst>
              <a:path w="7315200" h="1097280">
                <a:moveTo>
                  <a:pt x="0" y="0"/>
                </a:moveTo>
                <a:lnTo>
                  <a:pt x="7315200" y="0"/>
                </a:lnTo>
                <a:lnTo>
                  <a:pt x="7315200" y="1097280"/>
                </a:lnTo>
                <a:lnTo>
                  <a:pt x="0" y="1097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1915" y="359416"/>
            <a:ext cx="16464170" cy="9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48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Lasso Regression: Shrinking Towards Sparsity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6466" y="3528263"/>
            <a:ext cx="16941534" cy="592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1"/>
              </a:lnSpc>
            </a:pPr>
            <a:endParaRPr/>
          </a:p>
          <a:p>
            <a:pPr marL="734059" lvl="1" indent="-367030" algn="l">
              <a:lnSpc>
                <a:spcPts val="673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Elastic Net extends lasso to overcome its LASSO drawbacks while preserving all properties </a:t>
            </a:r>
          </a:p>
          <a:p>
            <a:pPr marL="734059" lvl="1" indent="-367030" algn="l">
              <a:lnSpc>
                <a:spcPts val="673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combination of the ridge (L2​) and lasso (L1​) penalties.</a:t>
            </a:r>
          </a:p>
          <a:p>
            <a:pPr marL="734059" lvl="1" indent="-367030" algn="l">
              <a:lnSpc>
                <a:spcPts val="673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λ₂ = 0 → Elastic Net = Lasso</a:t>
            </a:r>
          </a:p>
          <a:p>
            <a:pPr marL="734059" lvl="1" indent="-367030" algn="l">
              <a:lnSpc>
                <a:spcPts val="673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p &gt; n, using λ₂ &gt; 0 allows more than n variables to be selected</a:t>
            </a:r>
          </a:p>
          <a:p>
            <a:pPr algn="l">
              <a:lnSpc>
                <a:spcPts val="6731"/>
              </a:lnSpc>
            </a:pPr>
            <a:endParaRPr lang="en-US" sz="3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087560" y="2131759"/>
            <a:ext cx="10112880" cy="1491650"/>
          </a:xfrm>
          <a:custGeom>
            <a:avLst/>
            <a:gdLst/>
            <a:ahLst/>
            <a:cxnLst/>
            <a:rect l="l" t="t" r="r" b="b"/>
            <a:pathLst>
              <a:path w="10112880" h="1491650">
                <a:moveTo>
                  <a:pt x="0" y="0"/>
                </a:moveTo>
                <a:lnTo>
                  <a:pt x="10112880" y="0"/>
                </a:lnTo>
                <a:lnTo>
                  <a:pt x="10112880" y="1491650"/>
                </a:lnTo>
                <a:lnTo>
                  <a:pt x="0" y="149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822650" y="-713232"/>
            <a:ext cx="7330864" cy="1426464"/>
          </a:xfrm>
          <a:custGeom>
            <a:avLst/>
            <a:gdLst/>
            <a:ahLst/>
            <a:cxnLst/>
            <a:rect l="l" t="t" r="r" b="b"/>
            <a:pathLst>
              <a:path w="7330864" h="1426464">
                <a:moveTo>
                  <a:pt x="0" y="0"/>
                </a:moveTo>
                <a:lnTo>
                  <a:pt x="7330864" y="0"/>
                </a:lnTo>
                <a:lnTo>
                  <a:pt x="7330864" y="1426464"/>
                </a:lnTo>
                <a:lnTo>
                  <a:pt x="0" y="142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900291" y="7765417"/>
            <a:ext cx="4242062" cy="4114800"/>
          </a:xfrm>
          <a:custGeom>
            <a:avLst/>
            <a:gdLst/>
            <a:ahLst/>
            <a:cxnLst/>
            <a:rect l="l" t="t" r="r" b="b"/>
            <a:pathLst>
              <a:path w="4242062" h="4114800">
                <a:moveTo>
                  <a:pt x="0" y="0"/>
                </a:moveTo>
                <a:lnTo>
                  <a:pt x="4242062" y="0"/>
                </a:lnTo>
                <a:lnTo>
                  <a:pt x="4242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103779" y="8597933"/>
            <a:ext cx="2998660" cy="4114800"/>
          </a:xfrm>
          <a:custGeom>
            <a:avLst/>
            <a:gdLst/>
            <a:ahLst/>
            <a:cxnLst/>
            <a:rect l="l" t="t" r="r" b="b"/>
            <a:pathLst>
              <a:path w="2998660" h="4114800">
                <a:moveTo>
                  <a:pt x="0" y="0"/>
                </a:moveTo>
                <a:lnTo>
                  <a:pt x="2998661" y="0"/>
                </a:lnTo>
                <a:lnTo>
                  <a:pt x="29986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087560" y="304806"/>
            <a:ext cx="10321230" cy="12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66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Elastic Net Regression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28987" y="2287495"/>
            <a:ext cx="2430284" cy="1269273"/>
          </a:xfrm>
          <a:custGeom>
            <a:avLst/>
            <a:gdLst/>
            <a:ahLst/>
            <a:cxnLst/>
            <a:rect l="l" t="t" r="r" b="b"/>
            <a:pathLst>
              <a:path w="2430284" h="1269273">
                <a:moveTo>
                  <a:pt x="0" y="0"/>
                </a:moveTo>
                <a:lnTo>
                  <a:pt x="2430284" y="0"/>
                </a:lnTo>
                <a:lnTo>
                  <a:pt x="2430284" y="1269273"/>
                </a:lnTo>
                <a:lnTo>
                  <a:pt x="0" y="1269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28244" y="2655431"/>
            <a:ext cx="15502033" cy="694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2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Pros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604523" lvl="1" indent="-302261" algn="l">
              <a:lnSpc>
                <a:spcPts val="5544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early attempt to introduce sparsity in PCA by imposing L1 constraint</a:t>
            </a:r>
          </a:p>
          <a:p>
            <a:pPr marL="604523" lvl="1" indent="-302261" algn="l">
              <a:lnSpc>
                <a:spcPts val="5544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Tuning parameter </a:t>
            </a:r>
            <a:r>
              <a:rPr lang="en-US" sz="2800" b="1" i="1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t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sufficiently small </a:t>
            </a:r>
            <a:r>
              <a:rPr lang="en-US" sz="2800" b="1" i="1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t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forces some loading to be exactly 0</a:t>
            </a:r>
          </a:p>
          <a:p>
            <a:pPr algn="l">
              <a:lnSpc>
                <a:spcPts val="5544"/>
              </a:lnSpc>
            </a:pPr>
            <a:r>
              <a:rPr lang="en-US" sz="2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Cons</a:t>
            </a:r>
          </a:p>
          <a:p>
            <a:pPr marL="604523" lvl="1" indent="-302261" algn="l">
              <a:lnSpc>
                <a:spcPts val="5544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no clear method to determine an optimal t, requiring multiple trial values.</a:t>
            </a:r>
          </a:p>
          <a:p>
            <a:pPr marL="604523" lvl="1" indent="-302261" algn="l">
              <a:lnSpc>
                <a:spcPts val="5544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computational cost</a:t>
            </a:r>
          </a:p>
          <a:p>
            <a:pPr marL="604523" lvl="1" indent="-302261" algn="l">
              <a:lnSpc>
                <a:spcPts val="5544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Fails to produce sufficiently sparse loadings while maintaining a high percentage of explained variance.</a:t>
            </a:r>
          </a:p>
          <a:p>
            <a:pPr algn="l">
              <a:lnSpc>
                <a:spcPts val="5544"/>
              </a:lnSpc>
            </a:pPr>
            <a:endParaRPr lang="en-US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5544"/>
              </a:lnSpc>
            </a:pPr>
            <a:endParaRPr lang="en-US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021412" y="7151133"/>
            <a:ext cx="7301753" cy="3310128"/>
          </a:xfrm>
          <a:custGeom>
            <a:avLst/>
            <a:gdLst/>
            <a:ahLst/>
            <a:cxnLst/>
            <a:rect l="l" t="t" r="r" b="b"/>
            <a:pathLst>
              <a:path w="7301753" h="3310128">
                <a:moveTo>
                  <a:pt x="0" y="0"/>
                </a:moveTo>
                <a:lnTo>
                  <a:pt x="7301753" y="0"/>
                </a:lnTo>
                <a:lnTo>
                  <a:pt x="7301753" y="3310128"/>
                </a:lnTo>
                <a:lnTo>
                  <a:pt x="0" y="3310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66123" y="7020638"/>
            <a:ext cx="3739324" cy="4114800"/>
          </a:xfrm>
          <a:custGeom>
            <a:avLst/>
            <a:gdLst/>
            <a:ahLst/>
            <a:cxnLst/>
            <a:rect l="l" t="t" r="r" b="b"/>
            <a:pathLst>
              <a:path w="3739324" h="4114800">
                <a:moveTo>
                  <a:pt x="0" y="0"/>
                </a:moveTo>
                <a:lnTo>
                  <a:pt x="3739324" y="0"/>
                </a:lnTo>
                <a:lnTo>
                  <a:pt x="3739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188447" y="-237671"/>
            <a:ext cx="7315200" cy="1426464"/>
          </a:xfrm>
          <a:custGeom>
            <a:avLst/>
            <a:gdLst/>
            <a:ahLst/>
            <a:cxnLst/>
            <a:rect l="l" t="t" r="r" b="b"/>
            <a:pathLst>
              <a:path w="7315200" h="1426464">
                <a:moveTo>
                  <a:pt x="0" y="0"/>
                </a:moveTo>
                <a:lnTo>
                  <a:pt x="7315200" y="0"/>
                </a:lnTo>
                <a:lnTo>
                  <a:pt x="7315200" y="1426464"/>
                </a:lnTo>
                <a:lnTo>
                  <a:pt x="0" y="1426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5844" y="342211"/>
            <a:ext cx="18288000" cy="239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Sparse Component Technique using LASSO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415" y="2874579"/>
            <a:ext cx="9739720" cy="1617511"/>
          </a:xfrm>
          <a:custGeom>
            <a:avLst/>
            <a:gdLst/>
            <a:ahLst/>
            <a:cxnLst/>
            <a:rect l="l" t="t" r="r" b="b"/>
            <a:pathLst>
              <a:path w="9739720" h="1617511">
                <a:moveTo>
                  <a:pt x="0" y="0"/>
                </a:moveTo>
                <a:lnTo>
                  <a:pt x="9739719" y="0"/>
                </a:lnTo>
                <a:lnTo>
                  <a:pt x="9739719" y="1617511"/>
                </a:lnTo>
                <a:lnTo>
                  <a:pt x="0" y="1617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9" b="-45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14986" y="2874097"/>
            <a:ext cx="3608393" cy="1559878"/>
          </a:xfrm>
          <a:custGeom>
            <a:avLst/>
            <a:gdLst/>
            <a:ahLst/>
            <a:cxnLst/>
            <a:rect l="l" t="t" r="r" b="b"/>
            <a:pathLst>
              <a:path w="3608393" h="1559878">
                <a:moveTo>
                  <a:pt x="0" y="0"/>
                </a:moveTo>
                <a:lnTo>
                  <a:pt x="3608393" y="0"/>
                </a:lnTo>
                <a:lnTo>
                  <a:pt x="3608393" y="1559878"/>
                </a:lnTo>
                <a:lnTo>
                  <a:pt x="0" y="155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78187" y="537527"/>
            <a:ext cx="1293162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PCA to Sparse PCA via Regression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2344" y="1990603"/>
            <a:ext cx="89241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Theorem 1: PCA as Ridge Regression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1475" y="3383540"/>
            <a:ext cx="2468666" cy="44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6"/>
              </a:lnSpc>
            </a:pPr>
            <a:r>
              <a:rPr lang="en-US" sz="232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Where,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492852"/>
            <a:ext cx="14320451" cy="326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35"/>
              </a:lnSpc>
            </a:pPr>
            <a:r>
              <a:rPr lang="en-US" sz="37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Ridge is Needed?</a:t>
            </a:r>
          </a:p>
          <a:p>
            <a:pPr marL="807400" lvl="1" indent="-403700" algn="just">
              <a:lnSpc>
                <a:spcPts val="5235"/>
              </a:lnSpc>
              <a:buFont typeface="Arial"/>
              <a:buChar char="•"/>
            </a:pPr>
            <a:r>
              <a:rPr lang="en-US" sz="37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p &gt; n, OLS has no unique solution</a:t>
            </a:r>
          </a:p>
          <a:p>
            <a:pPr marL="807400" lvl="1" indent="-403700" algn="just">
              <a:lnSpc>
                <a:spcPts val="5235"/>
              </a:lnSpc>
              <a:buFont typeface="Arial"/>
              <a:buChar char="•"/>
            </a:pPr>
            <a:r>
              <a:rPr lang="en-US" sz="37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PCA is always have unique solution while utilizing SVD</a:t>
            </a:r>
          </a:p>
          <a:p>
            <a:pPr marL="807400" lvl="1" indent="-403700" algn="just">
              <a:lnSpc>
                <a:spcPts val="5235"/>
              </a:lnSpc>
              <a:buFont typeface="Arial"/>
              <a:buChar char="•"/>
            </a:pPr>
            <a:r>
              <a:rPr lang="en-US" sz="37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Ridge penalty removes indeterminacy and ensures stability</a:t>
            </a:r>
          </a:p>
          <a:p>
            <a:pPr marL="807400" lvl="1" indent="-403700" algn="just">
              <a:lnSpc>
                <a:spcPts val="5235"/>
              </a:lnSpc>
              <a:buFont typeface="Arial"/>
              <a:buChar char="•"/>
            </a:pPr>
            <a:r>
              <a:rPr lang="en-US" sz="37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normalization, the result is independent of λ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839</Words>
  <Application>Microsoft Macintosh PowerPoint</Application>
  <PresentationFormat>Custom</PresentationFormat>
  <Paragraphs>125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Inter</vt:lpstr>
      <vt:lpstr>Inter Bold</vt:lpstr>
      <vt:lpstr>Inter Italics</vt:lpstr>
      <vt:lpstr>Canva Sans Bold</vt:lpstr>
      <vt:lpstr>Arial Bold Italics</vt:lpstr>
      <vt:lpstr>Arial Bold</vt:lpstr>
      <vt:lpstr>Canva Sans Italics</vt:lpstr>
      <vt:lpstr>Canva Sans Bold Italics</vt:lpstr>
      <vt:lpstr>Canva Sans</vt:lpstr>
      <vt:lpstr>Calibri</vt:lpstr>
      <vt:lpstr>Inter Bold Italics</vt:lpstr>
      <vt:lpstr>Arial Italics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Business Data Analysis Presentation</dc:title>
  <cp:lastModifiedBy>Mohammed Yusuf Shaikh</cp:lastModifiedBy>
  <cp:revision>2</cp:revision>
  <dcterms:created xsi:type="dcterms:W3CDTF">2006-08-16T00:00:00Z</dcterms:created>
  <dcterms:modified xsi:type="dcterms:W3CDTF">2025-03-25T17:54:48Z</dcterms:modified>
  <dc:identifier>DAGiOIxgYUU</dc:identifier>
</cp:coreProperties>
</file>